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notesSlides/notesSlide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7.xml" ContentType="application/vnd.openxmlformats-officedocument.presentationml.notesSlide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4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58" r:id="rId4"/>
    <p:sldId id="276" r:id="rId5"/>
    <p:sldId id="296" r:id="rId6"/>
    <p:sldId id="297" r:id="rId7"/>
    <p:sldId id="259" r:id="rId8"/>
    <p:sldId id="279" r:id="rId9"/>
    <p:sldId id="298" r:id="rId10"/>
    <p:sldId id="299" r:id="rId11"/>
    <p:sldId id="300" r:id="rId12"/>
    <p:sldId id="301" r:id="rId13"/>
    <p:sldId id="302" r:id="rId14"/>
    <p:sldId id="266" r:id="rId15"/>
    <p:sldId id="262" r:id="rId16"/>
    <p:sldId id="283" r:id="rId17"/>
    <p:sldId id="261" r:id="rId18"/>
    <p:sldId id="289" r:id="rId19"/>
    <p:sldId id="260" r:id="rId20"/>
    <p:sldId id="294" r:id="rId21"/>
    <p:sldId id="293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6" userDrawn="1">
          <p15:clr>
            <a:srgbClr val="A4A3A4"/>
          </p15:clr>
        </p15:guide>
        <p15:guide id="2" pos="420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22203842" name="WPS_1723344558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ED6"/>
    <a:srgbClr val="B3DCE2"/>
    <a:srgbClr val="47ABB9"/>
    <a:srgbClr val="CB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6" autoAdjust="0"/>
    <p:restoredTop sz="94075" autoAdjust="0"/>
  </p:normalViewPr>
  <p:slideViewPr>
    <p:cSldViewPr snapToGrid="0" showGuides="1">
      <p:cViewPr varScale="1">
        <p:scale>
          <a:sx n="96" d="100"/>
          <a:sy n="96" d="100"/>
        </p:scale>
        <p:origin x="60" y="296"/>
      </p:cViewPr>
      <p:guideLst>
        <p:guide orient="horz" pos="2406"/>
        <p:guide pos="42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9A5FA-CEC5-43A5-8C1E-73DABB5F0634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4B7A-092B-4026-9B38-6FEE49FB59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讲一下关于这个标准的理解和提升计划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C4B7A-092B-4026-9B38-6FEE49FB598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C4B7A-092B-4026-9B38-6FEE49FB598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举例：</a:t>
            </a:r>
            <a:r>
              <a:rPr lang="en-US" altLang="zh-CN" dirty="0">
                <a:ea typeface="宋体" panose="02010600030101010101" pitchFamily="2" charset="-122"/>
              </a:rPr>
              <a:t>98/c</a:t>
            </a:r>
            <a:r>
              <a:rPr lang="zh-CN" altLang="en-US" dirty="0">
                <a:ea typeface="宋体" panose="02010600030101010101" pitchFamily="2" charset="-122"/>
              </a:rPr>
              <a:t>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官方网站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举例：</a:t>
            </a:r>
            <a:r>
              <a:rPr lang="en-US" altLang="zh-CN" dirty="0">
                <a:ea typeface="宋体" panose="02010600030101010101" pitchFamily="2" charset="-122"/>
              </a:rPr>
              <a:t>98/c</a:t>
            </a:r>
            <a:r>
              <a:rPr lang="zh-CN" altLang="en-US" dirty="0">
                <a:ea typeface="宋体" panose="02010600030101010101" pitchFamily="2" charset="-122"/>
              </a:rPr>
              <a:t>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官方网站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举例：</a:t>
            </a:r>
            <a:r>
              <a:rPr lang="en-US" altLang="zh-CN" dirty="0">
                <a:ea typeface="宋体" panose="02010600030101010101" pitchFamily="2" charset="-122"/>
              </a:rPr>
              <a:t>98/c</a:t>
            </a:r>
            <a:r>
              <a:rPr lang="zh-CN" altLang="en-US" dirty="0">
                <a:ea typeface="宋体" panose="02010600030101010101" pitchFamily="2" charset="-122"/>
              </a:rPr>
              <a:t>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官方网站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866" y="181308"/>
            <a:ext cx="10515600" cy="5808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7ABB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98639"/>
            <a:ext cx="12192000" cy="595936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147861"/>
            <a:ext cx="2238375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1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26" Type="http://schemas.openxmlformats.org/officeDocument/2006/relationships/tags" Target="../tags/tag109.xml"/><Relationship Id="rId3" Type="http://schemas.openxmlformats.org/officeDocument/2006/relationships/tags" Target="../tags/tag86.xml"/><Relationship Id="rId21" Type="http://schemas.openxmlformats.org/officeDocument/2006/relationships/tags" Target="../tags/tag104.xml"/><Relationship Id="rId34" Type="http://schemas.openxmlformats.org/officeDocument/2006/relationships/image" Target="../media/image28.png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5" Type="http://schemas.openxmlformats.org/officeDocument/2006/relationships/tags" Target="../tags/tag108.xml"/><Relationship Id="rId33" Type="http://schemas.openxmlformats.org/officeDocument/2006/relationships/notesSlide" Target="../notesSlides/notesSlide14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tags" Target="../tags/tag103.xml"/><Relationship Id="rId29" Type="http://schemas.openxmlformats.org/officeDocument/2006/relationships/tags" Target="../tags/tag112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tags" Target="../tags/tag107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tags" Target="../tags/tag106.xml"/><Relationship Id="rId28" Type="http://schemas.openxmlformats.org/officeDocument/2006/relationships/tags" Target="../tags/tag111.xml"/><Relationship Id="rId36" Type="http://schemas.openxmlformats.org/officeDocument/2006/relationships/image" Target="../media/image29.png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31" Type="http://schemas.openxmlformats.org/officeDocument/2006/relationships/tags" Target="../tags/tag114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tags" Target="../tags/tag105.xml"/><Relationship Id="rId27" Type="http://schemas.openxmlformats.org/officeDocument/2006/relationships/tags" Target="../tags/tag110.xml"/><Relationship Id="rId30" Type="http://schemas.openxmlformats.org/officeDocument/2006/relationships/tags" Target="../tags/tag113.xml"/><Relationship Id="rId35" Type="http://schemas.openxmlformats.org/officeDocument/2006/relationships/image" Target="../media/image11.png"/><Relationship Id="rId8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26" Type="http://schemas.openxmlformats.org/officeDocument/2006/relationships/tags" Target="../tags/tag146.xml"/><Relationship Id="rId3" Type="http://schemas.openxmlformats.org/officeDocument/2006/relationships/tags" Target="../tags/tag123.xml"/><Relationship Id="rId21" Type="http://schemas.openxmlformats.org/officeDocument/2006/relationships/tags" Target="../tags/tag141.xml"/><Relationship Id="rId34" Type="http://schemas.openxmlformats.org/officeDocument/2006/relationships/image" Target="../media/image11.png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5" Type="http://schemas.openxmlformats.org/officeDocument/2006/relationships/tags" Target="../tags/tag145.xml"/><Relationship Id="rId33" Type="http://schemas.openxmlformats.org/officeDocument/2006/relationships/notesSlide" Target="../notesSlides/notesSlide15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tags" Target="../tags/tag140.xml"/><Relationship Id="rId29" Type="http://schemas.openxmlformats.org/officeDocument/2006/relationships/tags" Target="../tags/tag149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tags" Target="../tags/tag144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23" Type="http://schemas.openxmlformats.org/officeDocument/2006/relationships/tags" Target="../tags/tag143.xml"/><Relationship Id="rId28" Type="http://schemas.openxmlformats.org/officeDocument/2006/relationships/tags" Target="../tags/tag148.xml"/><Relationship Id="rId10" Type="http://schemas.openxmlformats.org/officeDocument/2006/relationships/tags" Target="../tags/tag130.xml"/><Relationship Id="rId19" Type="http://schemas.openxmlformats.org/officeDocument/2006/relationships/tags" Target="../tags/tag139.xml"/><Relationship Id="rId31" Type="http://schemas.openxmlformats.org/officeDocument/2006/relationships/tags" Target="../tags/tag151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Relationship Id="rId22" Type="http://schemas.openxmlformats.org/officeDocument/2006/relationships/tags" Target="../tags/tag142.xml"/><Relationship Id="rId27" Type="http://schemas.openxmlformats.org/officeDocument/2006/relationships/tags" Target="../tags/tag147.xml"/><Relationship Id="rId30" Type="http://schemas.openxmlformats.org/officeDocument/2006/relationships/tags" Target="../tags/tag150.xml"/><Relationship Id="rId8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5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image" Target="../media/image4.jpe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" Type="http://schemas.openxmlformats.org/officeDocument/2006/relationships/tags" Target="../tags/tag44.xml"/><Relationship Id="rId21" Type="http://schemas.openxmlformats.org/officeDocument/2006/relationships/tags" Target="../tags/tag62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image" Target="../media/image11.png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tags" Target="../tags/tag70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notesSlide" Target="../notesSlides/notesSlide7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31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8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6140" y="2530475"/>
            <a:ext cx="10459085" cy="1864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1" sz="4400" b="1" dirty="0" err="1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探赜索隐</a:t>
            </a:r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”——大一学生信息检索能力</a:t>
            </a:r>
          </a:p>
          <a:p>
            <a:pPr algn="ctr"/>
            <a:r>
              <a:rPr kumimoji="1" sz="44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提升项目</a:t>
            </a:r>
          </a:p>
        </p:txBody>
      </p:sp>
      <p:sp>
        <p:nvSpPr>
          <p:cNvPr id="5" name="文本框 8"/>
          <p:cNvSpPr txBox="1"/>
          <p:nvPr/>
        </p:nvSpPr>
        <p:spPr>
          <a:xfrm>
            <a:off x="4169877" y="4295986"/>
            <a:ext cx="329420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指导老师：尹逊之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报告人：何铭源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77" y="1051673"/>
            <a:ext cx="4044875" cy="14786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0121" y="5125931"/>
            <a:ext cx="7144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组员（按姓名首字母排序）：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池昊璞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何天佑 李泽楷 唐焯奇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王弘晰 王俊凯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吴恩迪 </a:t>
            </a:r>
            <a:r>
              <a:rPr lang="zh-CN" altLang="en-US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严骏驰</a:t>
            </a:r>
            <a:r>
              <a:rPr lang="en-US" altLang="zh-CN" sz="16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郑宇杰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2555240" cy="1336675"/>
          </a:xfrm>
          <a:prstGeom prst="ellipse">
            <a:avLst/>
          </a:prstGeom>
          <a:solidFill>
            <a:srgbClr val="47ABB9">
              <a:alpha val="2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55" y="737870"/>
            <a:ext cx="243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Part Two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9311" y="237823"/>
            <a:ext cx="10515600" cy="580806"/>
          </a:xfrm>
        </p:spPr>
        <p:txBody>
          <a:bodyPr/>
          <a:lstStyle/>
          <a:p>
            <a:r>
              <a:rPr lang="zh-CN" altLang="en-US"/>
              <a:t>线下采访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25" y="-18415"/>
            <a:ext cx="3466465" cy="6876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065" y="2032635"/>
            <a:ext cx="2795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线下采访问卷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180" y="1868170"/>
            <a:ext cx="5163820" cy="3442970"/>
          </a:xfrm>
          <a:prstGeom prst="rect">
            <a:avLst/>
          </a:prstGeom>
        </p:spPr>
      </p:pic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2555240" cy="1336675"/>
          </a:xfrm>
          <a:prstGeom prst="ellipse">
            <a:avLst/>
          </a:prstGeom>
          <a:solidFill>
            <a:srgbClr val="47ABB9">
              <a:alpha val="2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55" y="737870"/>
            <a:ext cx="243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Part Three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9311" y="237823"/>
            <a:ext cx="10515600" cy="580806"/>
          </a:xfrm>
        </p:spPr>
        <p:txBody>
          <a:bodyPr/>
          <a:lstStyle/>
          <a:p>
            <a:r>
              <a:rPr lang="zh-CN" altLang="en-US"/>
              <a:t>问题分析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r="56969"/>
          <a:stretch>
            <a:fillRect/>
          </a:stretch>
        </p:blipFill>
        <p:spPr>
          <a:xfrm>
            <a:off x="2730500" y="0"/>
            <a:ext cx="4445000" cy="68370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5425" y="2885440"/>
            <a:ext cx="2568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数据分析</a:t>
            </a:r>
          </a:p>
        </p:txBody>
      </p:sp>
      <p:pic>
        <p:nvPicPr>
          <p:cNvPr id="2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7743825" y="1842135"/>
            <a:ext cx="4448175" cy="3568065"/>
          </a:xfrm>
          <a:prstGeom prst="rect">
            <a:avLst/>
          </a:prstGeom>
        </p:spPr>
      </p:pic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科技线条背景矢量素材_爱给网_aigei_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2555240" cy="1336675"/>
          </a:xfrm>
          <a:prstGeom prst="ellipse">
            <a:avLst/>
          </a:prstGeom>
          <a:solidFill>
            <a:srgbClr val="47ABB9">
              <a:alpha val="2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55" y="737870"/>
            <a:ext cx="243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Part Four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9311" y="237823"/>
            <a:ext cx="10515600" cy="580806"/>
          </a:xfrm>
        </p:spPr>
        <p:txBody>
          <a:bodyPr/>
          <a:lstStyle/>
          <a:p>
            <a:r>
              <a:rPr lang="zh-CN" altLang="en-US"/>
              <a:t>分享沙龙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3555" y="1979930"/>
            <a:ext cx="318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成果分享</a:t>
            </a:r>
          </a:p>
        </p:txBody>
      </p:sp>
      <p:pic>
        <p:nvPicPr>
          <p:cNvPr id="21" name="图片 20" descr="奖品发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5" y="3592195"/>
            <a:ext cx="4055110" cy="3041015"/>
          </a:xfrm>
          <a:prstGeom prst="rect">
            <a:avLst/>
          </a:prstGeom>
        </p:spPr>
      </p:pic>
      <p:pic>
        <p:nvPicPr>
          <p:cNvPr id="2" name="图片 1" descr="线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690" y="1106170"/>
            <a:ext cx="5132705" cy="333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2555240" cy="1336675"/>
          </a:xfrm>
          <a:prstGeom prst="ellipse">
            <a:avLst/>
          </a:prstGeom>
          <a:solidFill>
            <a:srgbClr val="47ABB9">
              <a:alpha val="2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55" y="737870"/>
            <a:ext cx="243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Part Five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9311" y="237823"/>
            <a:ext cx="10515600" cy="580806"/>
          </a:xfrm>
        </p:spPr>
        <p:txBody>
          <a:bodyPr/>
          <a:lstStyle/>
          <a:p>
            <a:r>
              <a:rPr lang="zh-CN" altLang="en-US"/>
              <a:t>宣传推广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0655" y="3061335"/>
            <a:ext cx="2648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CC98</a:t>
            </a:r>
            <a:r>
              <a:rPr lang="zh-CN" altLang="en-US" sz="3600"/>
              <a:t>微信小程序推文</a:t>
            </a:r>
          </a:p>
        </p:txBody>
      </p:sp>
      <p:pic>
        <p:nvPicPr>
          <p:cNvPr id="3" name="图片 2" descr="98手机版推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90" y="0"/>
            <a:ext cx="1360805" cy="6858000"/>
          </a:xfrm>
          <a:prstGeom prst="rect">
            <a:avLst/>
          </a:prstGeom>
        </p:spPr>
      </p:pic>
      <p:pic>
        <p:nvPicPr>
          <p:cNvPr id="7" name="图片 6" descr="98宣传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923925"/>
            <a:ext cx="4698365" cy="689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1345" y="912495"/>
            <a:ext cx="4385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CC98</a:t>
            </a:r>
            <a:r>
              <a:rPr lang="zh-CN" altLang="en-US" sz="3600"/>
              <a:t>论坛宣传帖</a:t>
            </a:r>
          </a:p>
        </p:txBody>
      </p:sp>
      <p:pic>
        <p:nvPicPr>
          <p:cNvPr id="10" name="图片 9" descr="电脑端推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345" y="1613535"/>
            <a:ext cx="4814570" cy="5190490"/>
          </a:xfrm>
          <a:prstGeom prst="rect">
            <a:avLst/>
          </a:prstGeom>
        </p:spPr>
      </p:pic>
      <p:pic>
        <p:nvPicPr>
          <p:cNvPr id="11" name="图片 10" descr="蓝色科技线条背景矢量素材_爱给网_aigei_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380" y="327660"/>
            <a:ext cx="10515600" cy="681355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实施方案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" y="1177325"/>
            <a:ext cx="11039061" cy="5097402"/>
          </a:xfrm>
          <a:prstGeom prst="rect">
            <a:avLst/>
          </a:prstGeom>
        </p:spPr>
      </p:pic>
      <p:sp>
        <p:nvSpPr>
          <p:cNvPr id="6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900" y="88900"/>
            <a:ext cx="2391410" cy="1158875"/>
          </a:xfrm>
          <a:prstGeom prst="ellipse">
            <a:avLst/>
          </a:prstGeom>
          <a:solidFill>
            <a:srgbClr val="47ABB9">
              <a:alpha val="43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重难点分析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蓝色涂鸦风格边框_爱给网_aigei_com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44665" y="158750"/>
            <a:ext cx="1908810" cy="1908810"/>
          </a:xfrm>
          <a:prstGeom prst="rect">
            <a:avLst/>
          </a:prstGeom>
        </p:spPr>
      </p:pic>
      <p:pic>
        <p:nvPicPr>
          <p:cNvPr id="7" name="图片 6" descr="蓝色科技线条背景矢量素材_爱给网_aigei_com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  <p:sp>
        <p:nvSpPr>
          <p:cNvPr id="3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81915" y="0"/>
            <a:ext cx="4839335" cy="1014095"/>
          </a:xfrm>
          <a:prstGeom prst="ellipse">
            <a:avLst/>
          </a:prstGeom>
          <a:solidFill>
            <a:srgbClr val="47ABB9">
              <a:alpha val="37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866" y="274653"/>
            <a:ext cx="10515600" cy="580806"/>
          </a:xfrm>
        </p:spPr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可能风险及解决方案</a:t>
            </a:r>
            <a:endParaRPr lang="zh-CN" altLang="en-US" sz="3600" dirty="0">
              <a:ea typeface="+mn-ea"/>
              <a:cs typeface="+mn-ea"/>
            </a:endParaRPr>
          </a:p>
        </p:txBody>
      </p:sp>
      <p:grpSp>
        <p:nvGrpSpPr>
          <p:cNvPr id="18" name="Group 17"/>
          <p:cNvGrpSpPr/>
          <p:nvPr>
            <p:custDataLst>
              <p:tags r:id="rId2"/>
            </p:custDataLst>
          </p:nvPr>
        </p:nvGrpSpPr>
        <p:grpSpPr>
          <a:xfrm>
            <a:off x="954141" y="2275530"/>
            <a:ext cx="9644722" cy="1266747"/>
            <a:chOff x="598367" y="1620395"/>
            <a:chExt cx="9965327" cy="1308685"/>
          </a:xfrm>
        </p:grpSpPr>
        <p:sp>
          <p:nvSpPr>
            <p:cNvPr id="19" name="Pentagon 18"/>
            <p:cNvSpPr/>
            <p:nvPr>
              <p:custDataLst>
                <p:tags r:id="rId28"/>
              </p:custDataLst>
            </p:nvPr>
          </p:nvSpPr>
          <p:spPr>
            <a:xfrm>
              <a:off x="3948144" y="1986303"/>
              <a:ext cx="6615550" cy="940875"/>
            </a:xfrm>
            <a:prstGeom prst="homePlate">
              <a:avLst>
                <a:gd name="adj" fmla="val 2912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0" name="Rectangle 19"/>
            <p:cNvSpPr/>
            <p:nvPr>
              <p:custDataLst>
                <p:tags r:id="rId29"/>
              </p:custDataLst>
            </p:nvPr>
          </p:nvSpPr>
          <p:spPr>
            <a:xfrm rot="5400000">
              <a:off x="1588522" y="1190406"/>
              <a:ext cx="1126734" cy="19958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1" name="Rectangle 12"/>
            <p:cNvSpPr/>
            <p:nvPr>
              <p:custDataLst>
                <p:tags r:id="rId30"/>
              </p:custDataLst>
            </p:nvPr>
          </p:nvSpPr>
          <p:spPr>
            <a:xfrm rot="5400000">
              <a:off x="2891438" y="1863444"/>
              <a:ext cx="1308685" cy="822587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-1" fmla="*/ 729673 w 1745673"/>
                <a:gd name="connsiteY0-2" fmla="*/ 0 h 777641"/>
                <a:gd name="connsiteX1-3" fmla="*/ 1745673 w 1745673"/>
                <a:gd name="connsiteY1-4" fmla="*/ 0 h 777641"/>
                <a:gd name="connsiteX2-5" fmla="*/ 1745673 w 1745673"/>
                <a:gd name="connsiteY2-6" fmla="*/ 768404 h 777641"/>
                <a:gd name="connsiteX3-7" fmla="*/ 0 w 1745673"/>
                <a:gd name="connsiteY3-8" fmla="*/ 777641 h 777641"/>
                <a:gd name="connsiteX4-9" fmla="*/ 729673 w 1745673"/>
                <a:gd name="connsiteY4-10" fmla="*/ 0 h 777641"/>
                <a:gd name="connsiteX0-11" fmla="*/ 729673 w 1745673"/>
                <a:gd name="connsiteY0-12" fmla="*/ 0 h 777641"/>
                <a:gd name="connsiteX1-13" fmla="*/ 1745673 w 1745673"/>
                <a:gd name="connsiteY1-14" fmla="*/ 0 h 777641"/>
                <a:gd name="connsiteX2-15" fmla="*/ 1317048 w 1745673"/>
                <a:gd name="connsiteY2-16" fmla="*/ 770785 h 777641"/>
                <a:gd name="connsiteX3-17" fmla="*/ 0 w 1745673"/>
                <a:gd name="connsiteY3-18" fmla="*/ 777641 h 777641"/>
                <a:gd name="connsiteX4-19" fmla="*/ 729673 w 1745673"/>
                <a:gd name="connsiteY4-20" fmla="*/ 0 h 777641"/>
                <a:gd name="connsiteX0-21" fmla="*/ 720148 w 1736148"/>
                <a:gd name="connsiteY0-22" fmla="*/ 0 h 770785"/>
                <a:gd name="connsiteX1-23" fmla="*/ 1736148 w 1736148"/>
                <a:gd name="connsiteY1-24" fmla="*/ 0 h 770785"/>
                <a:gd name="connsiteX2-25" fmla="*/ 1307523 w 1736148"/>
                <a:gd name="connsiteY2-26" fmla="*/ 770785 h 770785"/>
                <a:gd name="connsiteX3-27" fmla="*/ 0 w 1736148"/>
                <a:gd name="connsiteY3-28" fmla="*/ 770497 h 770785"/>
                <a:gd name="connsiteX4-29" fmla="*/ 720148 w 1736148"/>
                <a:gd name="connsiteY4-30" fmla="*/ 0 h 770785"/>
                <a:gd name="connsiteX0-31" fmla="*/ 720148 w 1736148"/>
                <a:gd name="connsiteY0-32" fmla="*/ 0 h 770785"/>
                <a:gd name="connsiteX1-33" fmla="*/ 1736148 w 1736148"/>
                <a:gd name="connsiteY1-34" fmla="*/ 0 h 770785"/>
                <a:gd name="connsiteX2-35" fmla="*/ 1369545 w 1736148"/>
                <a:gd name="connsiteY2-36" fmla="*/ 770785 h 770785"/>
                <a:gd name="connsiteX3-37" fmla="*/ 0 w 1736148"/>
                <a:gd name="connsiteY3-38" fmla="*/ 770497 h 770785"/>
                <a:gd name="connsiteX4-39" fmla="*/ 720148 w 1736148"/>
                <a:gd name="connsiteY4-40" fmla="*/ 0 h 770785"/>
                <a:gd name="connsiteX0-41" fmla="*/ 446799 w 1736148"/>
                <a:gd name="connsiteY0-42" fmla="*/ 0 h 773231"/>
                <a:gd name="connsiteX1-43" fmla="*/ 1736148 w 1736148"/>
                <a:gd name="connsiteY1-44" fmla="*/ 2446 h 773231"/>
                <a:gd name="connsiteX2-45" fmla="*/ 1369545 w 1736148"/>
                <a:gd name="connsiteY2-46" fmla="*/ 773231 h 773231"/>
                <a:gd name="connsiteX3-47" fmla="*/ 0 w 1736148"/>
                <a:gd name="connsiteY3-48" fmla="*/ 772943 h 773231"/>
                <a:gd name="connsiteX4-49" fmla="*/ 446799 w 1736148"/>
                <a:gd name="connsiteY4-50" fmla="*/ 0 h 773231"/>
                <a:gd name="connsiteX0-51" fmla="*/ 446799 w 1605827"/>
                <a:gd name="connsiteY0-52" fmla="*/ 0 h 773231"/>
                <a:gd name="connsiteX1-53" fmla="*/ 1605827 w 1605827"/>
                <a:gd name="connsiteY1-54" fmla="*/ 2446 h 773231"/>
                <a:gd name="connsiteX2-55" fmla="*/ 1369545 w 1605827"/>
                <a:gd name="connsiteY2-56" fmla="*/ 773231 h 773231"/>
                <a:gd name="connsiteX3-57" fmla="*/ 0 w 1605827"/>
                <a:gd name="connsiteY3-58" fmla="*/ 772943 h 773231"/>
                <a:gd name="connsiteX4-59" fmla="*/ 446799 w 1605827"/>
                <a:gd name="connsiteY4-60" fmla="*/ 0 h 773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05827" h="773231">
                  <a:moveTo>
                    <a:pt x="446799" y="0"/>
                  </a:moveTo>
                  <a:lnTo>
                    <a:pt x="1605827" y="2446"/>
                  </a:lnTo>
                  <a:lnTo>
                    <a:pt x="1369545" y="773231"/>
                  </a:lnTo>
                  <a:lnTo>
                    <a:pt x="0" y="772943"/>
                  </a:lnTo>
                  <a:lnTo>
                    <a:pt x="446799" y="0"/>
                  </a:lnTo>
                  <a:close/>
                </a:path>
              </a:pathLst>
            </a:cu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  <p:sp>
          <p:nvSpPr>
            <p:cNvPr id="22" name="Oval 21"/>
            <p:cNvSpPr/>
            <p:nvPr>
              <p:custDataLst>
                <p:tags r:id="rId31"/>
              </p:custDataLst>
            </p:nvPr>
          </p:nvSpPr>
          <p:spPr>
            <a:xfrm>
              <a:off x="598367" y="1629320"/>
              <a:ext cx="1107494" cy="11074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  <a:cs typeface="+mn-ea"/>
              </a:endParaRPr>
            </a:p>
          </p:txBody>
        </p:sp>
      </p:grpSp>
      <p:grpSp>
        <p:nvGrpSpPr>
          <p:cNvPr id="23" name="Group 22"/>
          <p:cNvGrpSpPr/>
          <p:nvPr>
            <p:custDataLst>
              <p:tags r:id="rId3"/>
            </p:custDataLst>
          </p:nvPr>
        </p:nvGrpSpPr>
        <p:grpSpPr>
          <a:xfrm>
            <a:off x="954141" y="3370597"/>
            <a:ext cx="10641528" cy="1094965"/>
            <a:chOff x="598367" y="2732213"/>
            <a:chExt cx="10995267" cy="1131216"/>
          </a:xfrm>
        </p:grpSpPr>
        <p:sp>
          <p:nvSpPr>
            <p:cNvPr id="24" name="Pentagon 23"/>
            <p:cNvSpPr/>
            <p:nvPr>
              <p:custDataLst>
                <p:tags r:id="rId24"/>
              </p:custDataLst>
            </p:nvPr>
          </p:nvSpPr>
          <p:spPr>
            <a:xfrm>
              <a:off x="3948144" y="2914626"/>
              <a:ext cx="7645490" cy="940875"/>
            </a:xfrm>
            <a:prstGeom prst="homePlate">
              <a:avLst>
                <a:gd name="adj" fmla="val 2912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5" name="Rectangle 12"/>
            <p:cNvSpPr/>
            <p:nvPr>
              <p:custDataLst>
                <p:tags r:id="rId25"/>
              </p:custDataLst>
            </p:nvPr>
          </p:nvSpPr>
          <p:spPr>
            <a:xfrm rot="5400000">
              <a:off x="2972538" y="2887823"/>
              <a:ext cx="1131216" cy="819995"/>
            </a:xfrm>
            <a:custGeom>
              <a:avLst/>
              <a:gdLst>
                <a:gd name="connsiteX0" fmla="*/ 0 w 1016000"/>
                <a:gd name="connsiteY0" fmla="*/ 0 h 768404"/>
                <a:gd name="connsiteX1" fmla="*/ 1016000 w 1016000"/>
                <a:gd name="connsiteY1" fmla="*/ 0 h 768404"/>
                <a:gd name="connsiteX2" fmla="*/ 1016000 w 1016000"/>
                <a:gd name="connsiteY2" fmla="*/ 768404 h 768404"/>
                <a:gd name="connsiteX3" fmla="*/ 0 w 1016000"/>
                <a:gd name="connsiteY3" fmla="*/ 768404 h 768404"/>
                <a:gd name="connsiteX4" fmla="*/ 0 w 1016000"/>
                <a:gd name="connsiteY4" fmla="*/ 0 h 768404"/>
                <a:gd name="connsiteX0-1" fmla="*/ 729673 w 1745673"/>
                <a:gd name="connsiteY0-2" fmla="*/ 0 h 777641"/>
                <a:gd name="connsiteX1-3" fmla="*/ 1745673 w 1745673"/>
                <a:gd name="connsiteY1-4" fmla="*/ 0 h 777641"/>
                <a:gd name="connsiteX2-5" fmla="*/ 1745673 w 1745673"/>
                <a:gd name="connsiteY2-6" fmla="*/ 768404 h 777641"/>
                <a:gd name="connsiteX3-7" fmla="*/ 0 w 1745673"/>
                <a:gd name="connsiteY3-8" fmla="*/ 777641 h 777641"/>
                <a:gd name="connsiteX4-9" fmla="*/ 729673 w 1745673"/>
                <a:gd name="connsiteY4-10" fmla="*/ 0 h 777641"/>
                <a:gd name="connsiteX0-11" fmla="*/ 729673 w 1745673"/>
                <a:gd name="connsiteY0-12" fmla="*/ 0 h 777641"/>
                <a:gd name="connsiteX1-13" fmla="*/ 1745673 w 1745673"/>
                <a:gd name="connsiteY1-14" fmla="*/ 0 h 777641"/>
                <a:gd name="connsiteX2-15" fmla="*/ 1317048 w 1745673"/>
                <a:gd name="connsiteY2-16" fmla="*/ 770785 h 777641"/>
                <a:gd name="connsiteX3-17" fmla="*/ 0 w 1745673"/>
                <a:gd name="connsiteY3-18" fmla="*/ 777641 h 777641"/>
                <a:gd name="connsiteX4-19" fmla="*/ 729673 w 1745673"/>
                <a:gd name="connsiteY4-20" fmla="*/ 0 h 777641"/>
                <a:gd name="connsiteX0-21" fmla="*/ 720148 w 1736148"/>
                <a:gd name="connsiteY0-22" fmla="*/ 0 h 770785"/>
                <a:gd name="connsiteX1-23" fmla="*/ 1736148 w 1736148"/>
                <a:gd name="connsiteY1-24" fmla="*/ 0 h 770785"/>
                <a:gd name="connsiteX2-25" fmla="*/ 1307523 w 1736148"/>
                <a:gd name="connsiteY2-26" fmla="*/ 770785 h 770785"/>
                <a:gd name="connsiteX3-27" fmla="*/ 0 w 1736148"/>
                <a:gd name="connsiteY3-28" fmla="*/ 770497 h 770785"/>
                <a:gd name="connsiteX4-29" fmla="*/ 720148 w 1736148"/>
                <a:gd name="connsiteY4-30" fmla="*/ 0 h 770785"/>
                <a:gd name="connsiteX0-31" fmla="*/ 720148 w 1736148"/>
                <a:gd name="connsiteY0-32" fmla="*/ 0 h 770497"/>
                <a:gd name="connsiteX1-33" fmla="*/ 1736148 w 1736148"/>
                <a:gd name="connsiteY1-34" fmla="*/ 0 h 770497"/>
                <a:gd name="connsiteX2-35" fmla="*/ 1590892 w 1736148"/>
                <a:gd name="connsiteY2-36" fmla="*/ 768404 h 770497"/>
                <a:gd name="connsiteX3-37" fmla="*/ 0 w 1736148"/>
                <a:gd name="connsiteY3-38" fmla="*/ 770497 h 770497"/>
                <a:gd name="connsiteX4-39" fmla="*/ 720148 w 1736148"/>
                <a:gd name="connsiteY4-40" fmla="*/ 0 h 770497"/>
                <a:gd name="connsiteX0-41" fmla="*/ 429636 w 1445636"/>
                <a:gd name="connsiteY0-42" fmla="*/ 0 h 768404"/>
                <a:gd name="connsiteX1-43" fmla="*/ 1445636 w 1445636"/>
                <a:gd name="connsiteY1-44" fmla="*/ 0 h 768404"/>
                <a:gd name="connsiteX2-45" fmla="*/ 1300380 w 1445636"/>
                <a:gd name="connsiteY2-46" fmla="*/ 768404 h 768404"/>
                <a:gd name="connsiteX3-47" fmla="*/ 0 w 1445636"/>
                <a:gd name="connsiteY3-48" fmla="*/ 768116 h 768404"/>
                <a:gd name="connsiteX4-49" fmla="*/ 429636 w 1445636"/>
                <a:gd name="connsiteY4-50" fmla="*/ 0 h 768404"/>
                <a:gd name="connsiteX0-51" fmla="*/ 433913 w 1449913"/>
                <a:gd name="connsiteY0-52" fmla="*/ 0 h 771964"/>
                <a:gd name="connsiteX1-53" fmla="*/ 1449913 w 1449913"/>
                <a:gd name="connsiteY1-54" fmla="*/ 0 h 771964"/>
                <a:gd name="connsiteX2-55" fmla="*/ 1304657 w 1449913"/>
                <a:gd name="connsiteY2-56" fmla="*/ 768404 h 771964"/>
                <a:gd name="connsiteX3-57" fmla="*/ 0 w 1449913"/>
                <a:gd name="connsiteY3-58" fmla="*/ 771964 h 771964"/>
                <a:gd name="connsiteX4-59" fmla="*/ 433913 w 1449913"/>
                <a:gd name="connsiteY4-60" fmla="*/ 0 h 771964"/>
                <a:gd name="connsiteX0-61" fmla="*/ 433913 w 1449913"/>
                <a:gd name="connsiteY0-62" fmla="*/ 0 h 774176"/>
                <a:gd name="connsiteX1-63" fmla="*/ 1449913 w 1449913"/>
                <a:gd name="connsiteY1-64" fmla="*/ 0 h 774176"/>
                <a:gd name="connsiteX2-65" fmla="*/ 1306795 w 1449913"/>
                <a:gd name="connsiteY2-66" fmla="*/ 774176 h 774176"/>
                <a:gd name="connsiteX3-67" fmla="*/ 0 w 1449913"/>
                <a:gd name="connsiteY3-68" fmla="*/ 771964 h 774176"/>
                <a:gd name="connsiteX4-69" fmla="*/ 433913 w 1449913"/>
                <a:gd name="connsiteY4-70" fmla="*/ 0 h 774176"/>
                <a:gd name="connsiteX0-71" fmla="*/ 429635 w 1445635"/>
                <a:gd name="connsiteY0-72" fmla="*/ 0 h 777737"/>
                <a:gd name="connsiteX1-73" fmla="*/ 1445635 w 1445635"/>
                <a:gd name="connsiteY1-74" fmla="*/ 0 h 777737"/>
                <a:gd name="connsiteX2-75" fmla="*/ 1302517 w 1445635"/>
                <a:gd name="connsiteY2-76" fmla="*/ 774176 h 777737"/>
                <a:gd name="connsiteX3-77" fmla="*/ 0 w 1445635"/>
                <a:gd name="connsiteY3-78" fmla="*/ 777737 h 777737"/>
                <a:gd name="connsiteX4-79" fmla="*/ 429635 w 1445635"/>
                <a:gd name="connsiteY4-80" fmla="*/ 0 h 777737"/>
                <a:gd name="connsiteX0-81" fmla="*/ 431773 w 1447773"/>
                <a:gd name="connsiteY0-82" fmla="*/ 0 h 774176"/>
                <a:gd name="connsiteX1-83" fmla="*/ 1447773 w 1447773"/>
                <a:gd name="connsiteY1-84" fmla="*/ 0 h 774176"/>
                <a:gd name="connsiteX2-85" fmla="*/ 1304655 w 1447773"/>
                <a:gd name="connsiteY2-86" fmla="*/ 774176 h 774176"/>
                <a:gd name="connsiteX3-87" fmla="*/ 0 w 1447773"/>
                <a:gd name="connsiteY3-88" fmla="*/ 773889 h 774176"/>
                <a:gd name="connsiteX4-89" fmla="*/ 431773 w 1447773"/>
                <a:gd name="connsiteY4-90" fmla="*/ 0 h 774176"/>
                <a:gd name="connsiteX0-91" fmla="*/ 429634 w 1447773"/>
                <a:gd name="connsiteY0-92" fmla="*/ 0 h 774176"/>
                <a:gd name="connsiteX1-93" fmla="*/ 1447773 w 1447773"/>
                <a:gd name="connsiteY1-94" fmla="*/ 0 h 774176"/>
                <a:gd name="connsiteX2-95" fmla="*/ 1304655 w 1447773"/>
                <a:gd name="connsiteY2-96" fmla="*/ 774176 h 774176"/>
                <a:gd name="connsiteX3-97" fmla="*/ 0 w 1447773"/>
                <a:gd name="connsiteY3-98" fmla="*/ 773889 h 774176"/>
                <a:gd name="connsiteX4-99" fmla="*/ 429634 w 1447773"/>
                <a:gd name="connsiteY4-100" fmla="*/ 0 h 774176"/>
                <a:gd name="connsiteX0-101" fmla="*/ 436049 w 1454188"/>
                <a:gd name="connsiteY0-102" fmla="*/ 0 h 774176"/>
                <a:gd name="connsiteX1-103" fmla="*/ 1454188 w 1454188"/>
                <a:gd name="connsiteY1-104" fmla="*/ 0 h 774176"/>
                <a:gd name="connsiteX2-105" fmla="*/ 1311070 w 1454188"/>
                <a:gd name="connsiteY2-106" fmla="*/ 774176 h 774176"/>
                <a:gd name="connsiteX3-107" fmla="*/ 0 w 1454188"/>
                <a:gd name="connsiteY3-108" fmla="*/ 773889 h 774176"/>
                <a:gd name="connsiteX4-109" fmla="*/ 436049 w 1454188"/>
                <a:gd name="connsiteY4-110" fmla="*/ 0 h 774176"/>
                <a:gd name="connsiteX0-111" fmla="*/ 436049 w 1458640"/>
                <a:gd name="connsiteY0-112" fmla="*/ 0 h 774176"/>
                <a:gd name="connsiteX1-113" fmla="*/ 1454188 w 1458640"/>
                <a:gd name="connsiteY1-114" fmla="*/ 0 h 774176"/>
                <a:gd name="connsiteX2-115" fmla="*/ 1458640 w 1458640"/>
                <a:gd name="connsiteY2-116" fmla="*/ 774176 h 774176"/>
                <a:gd name="connsiteX3-117" fmla="*/ 0 w 1458640"/>
                <a:gd name="connsiteY3-118" fmla="*/ 773889 h 774176"/>
                <a:gd name="connsiteX4-119" fmla="*/ 436049 w 1458640"/>
                <a:gd name="connsiteY4-120" fmla="*/ 0 h 774176"/>
                <a:gd name="connsiteX0-121" fmla="*/ 436049 w 1454363"/>
                <a:gd name="connsiteY0-122" fmla="*/ 0 h 774176"/>
                <a:gd name="connsiteX1-123" fmla="*/ 1454188 w 1454363"/>
                <a:gd name="connsiteY1-124" fmla="*/ 0 h 774176"/>
                <a:gd name="connsiteX2-125" fmla="*/ 1454363 w 1454363"/>
                <a:gd name="connsiteY2-126" fmla="*/ 774176 h 774176"/>
                <a:gd name="connsiteX3-127" fmla="*/ 0 w 1454363"/>
                <a:gd name="connsiteY3-128" fmla="*/ 773889 h 774176"/>
                <a:gd name="connsiteX4-129" fmla="*/ 436049 w 1454363"/>
                <a:gd name="connsiteY4-130" fmla="*/ 0 h 774176"/>
                <a:gd name="connsiteX0-131" fmla="*/ 369749 w 1388063"/>
                <a:gd name="connsiteY0-132" fmla="*/ 0 h 774176"/>
                <a:gd name="connsiteX1-133" fmla="*/ 1387888 w 1388063"/>
                <a:gd name="connsiteY1-134" fmla="*/ 0 h 774176"/>
                <a:gd name="connsiteX2-135" fmla="*/ 1388063 w 1388063"/>
                <a:gd name="connsiteY2-136" fmla="*/ 774176 h 774176"/>
                <a:gd name="connsiteX3-137" fmla="*/ 0 w 1388063"/>
                <a:gd name="connsiteY3-138" fmla="*/ 771964 h 774176"/>
                <a:gd name="connsiteX4-139" fmla="*/ 369749 w 1388063"/>
                <a:gd name="connsiteY4-140" fmla="*/ 0 h 774176"/>
                <a:gd name="connsiteX0-141" fmla="*/ 236254 w 1388063"/>
                <a:gd name="connsiteY0-142" fmla="*/ 0 h 774176"/>
                <a:gd name="connsiteX1-143" fmla="*/ 1387888 w 1388063"/>
                <a:gd name="connsiteY1-144" fmla="*/ 0 h 774176"/>
                <a:gd name="connsiteX2-145" fmla="*/ 1388063 w 1388063"/>
                <a:gd name="connsiteY2-146" fmla="*/ 774176 h 774176"/>
                <a:gd name="connsiteX3-147" fmla="*/ 0 w 1388063"/>
                <a:gd name="connsiteY3-148" fmla="*/ 771964 h 774176"/>
                <a:gd name="connsiteX4-149" fmla="*/ 236254 w 1388063"/>
                <a:gd name="connsiteY4-150" fmla="*/ 0 h 7741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88063" h="774176">
                  <a:moveTo>
                    <a:pt x="236254" y="0"/>
                  </a:moveTo>
                  <a:lnTo>
                    <a:pt x="1387888" y="0"/>
                  </a:lnTo>
                  <a:cubicBezTo>
                    <a:pt x="1387946" y="258059"/>
                    <a:pt x="1388005" y="516117"/>
                    <a:pt x="1388063" y="774176"/>
                  </a:cubicBezTo>
                  <a:lnTo>
                    <a:pt x="0" y="771964"/>
                  </a:lnTo>
                  <a:lnTo>
                    <a:pt x="236254" y="0"/>
                  </a:lnTo>
                  <a:close/>
                </a:path>
              </a:pathLst>
            </a:cu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6" name="Rectangle 25"/>
            <p:cNvSpPr/>
            <p:nvPr>
              <p:custDataLst>
                <p:tags r:id="rId26"/>
              </p:custDataLst>
            </p:nvPr>
          </p:nvSpPr>
          <p:spPr>
            <a:xfrm rot="5400000">
              <a:off x="1579963" y="2312721"/>
              <a:ext cx="1124549" cy="19765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sp>
          <p:nvSpPr>
            <p:cNvPr id="27" name="Oval 26"/>
            <p:cNvSpPr/>
            <p:nvPr>
              <p:custDataLst>
                <p:tags r:id="rId27"/>
              </p:custDataLst>
            </p:nvPr>
          </p:nvSpPr>
          <p:spPr>
            <a:xfrm>
              <a:off x="598367" y="2738593"/>
              <a:ext cx="1122704" cy="11227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28" name="Group 27"/>
          <p:cNvGrpSpPr/>
          <p:nvPr>
            <p:custDataLst>
              <p:tags r:id="rId4"/>
            </p:custDataLst>
          </p:nvPr>
        </p:nvGrpSpPr>
        <p:grpSpPr>
          <a:xfrm>
            <a:off x="954142" y="4442405"/>
            <a:ext cx="9965220" cy="1103533"/>
            <a:chOff x="598367" y="3859010"/>
            <a:chExt cx="10296478" cy="1140067"/>
          </a:xfrm>
        </p:grpSpPr>
        <p:sp>
          <p:nvSpPr>
            <p:cNvPr id="29" name="Pentagon 28"/>
            <p:cNvSpPr/>
            <p:nvPr>
              <p:custDataLst>
                <p:tags r:id="rId20"/>
              </p:custDataLst>
            </p:nvPr>
          </p:nvSpPr>
          <p:spPr>
            <a:xfrm>
              <a:off x="3948144" y="3859010"/>
              <a:ext cx="6946701" cy="940875"/>
            </a:xfrm>
            <a:prstGeom prst="homePlate">
              <a:avLst>
                <a:gd name="adj" fmla="val 2912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cs typeface="+mn-ea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98367" y="3861440"/>
              <a:ext cx="3349774" cy="1137637"/>
              <a:chOff x="476297" y="3575691"/>
              <a:chExt cx="3349774" cy="1137637"/>
            </a:xfrm>
          </p:grpSpPr>
          <p:sp>
            <p:nvSpPr>
              <p:cNvPr id="35" name="Rectangle 12"/>
              <p:cNvSpPr/>
              <p:nvPr>
                <p:custDataLst>
                  <p:tags r:id="rId21"/>
                </p:custDataLst>
              </p:nvPr>
            </p:nvSpPr>
            <p:spPr>
              <a:xfrm rot="16200000" flipV="1">
                <a:off x="2850466" y="3737721"/>
                <a:ext cx="1131216" cy="819995"/>
              </a:xfrm>
              <a:custGeom>
                <a:avLst/>
                <a:gdLst>
                  <a:gd name="connsiteX0" fmla="*/ 0 w 1016000"/>
                  <a:gd name="connsiteY0" fmla="*/ 0 h 768404"/>
                  <a:gd name="connsiteX1" fmla="*/ 1016000 w 1016000"/>
                  <a:gd name="connsiteY1" fmla="*/ 0 h 768404"/>
                  <a:gd name="connsiteX2" fmla="*/ 1016000 w 1016000"/>
                  <a:gd name="connsiteY2" fmla="*/ 768404 h 768404"/>
                  <a:gd name="connsiteX3" fmla="*/ 0 w 1016000"/>
                  <a:gd name="connsiteY3" fmla="*/ 768404 h 768404"/>
                  <a:gd name="connsiteX4" fmla="*/ 0 w 1016000"/>
                  <a:gd name="connsiteY4" fmla="*/ 0 h 768404"/>
                  <a:gd name="connsiteX0-1" fmla="*/ 729673 w 1745673"/>
                  <a:gd name="connsiteY0-2" fmla="*/ 0 h 777641"/>
                  <a:gd name="connsiteX1-3" fmla="*/ 1745673 w 1745673"/>
                  <a:gd name="connsiteY1-4" fmla="*/ 0 h 777641"/>
                  <a:gd name="connsiteX2-5" fmla="*/ 1745673 w 1745673"/>
                  <a:gd name="connsiteY2-6" fmla="*/ 768404 h 777641"/>
                  <a:gd name="connsiteX3-7" fmla="*/ 0 w 1745673"/>
                  <a:gd name="connsiteY3-8" fmla="*/ 777641 h 777641"/>
                  <a:gd name="connsiteX4-9" fmla="*/ 729673 w 1745673"/>
                  <a:gd name="connsiteY4-10" fmla="*/ 0 h 777641"/>
                  <a:gd name="connsiteX0-11" fmla="*/ 729673 w 1745673"/>
                  <a:gd name="connsiteY0-12" fmla="*/ 0 h 777641"/>
                  <a:gd name="connsiteX1-13" fmla="*/ 1745673 w 1745673"/>
                  <a:gd name="connsiteY1-14" fmla="*/ 0 h 777641"/>
                  <a:gd name="connsiteX2-15" fmla="*/ 1317048 w 1745673"/>
                  <a:gd name="connsiteY2-16" fmla="*/ 770785 h 777641"/>
                  <a:gd name="connsiteX3-17" fmla="*/ 0 w 1745673"/>
                  <a:gd name="connsiteY3-18" fmla="*/ 777641 h 777641"/>
                  <a:gd name="connsiteX4-19" fmla="*/ 729673 w 1745673"/>
                  <a:gd name="connsiteY4-20" fmla="*/ 0 h 777641"/>
                  <a:gd name="connsiteX0-21" fmla="*/ 720148 w 1736148"/>
                  <a:gd name="connsiteY0-22" fmla="*/ 0 h 770785"/>
                  <a:gd name="connsiteX1-23" fmla="*/ 1736148 w 1736148"/>
                  <a:gd name="connsiteY1-24" fmla="*/ 0 h 770785"/>
                  <a:gd name="connsiteX2-25" fmla="*/ 1307523 w 1736148"/>
                  <a:gd name="connsiteY2-26" fmla="*/ 770785 h 770785"/>
                  <a:gd name="connsiteX3-27" fmla="*/ 0 w 1736148"/>
                  <a:gd name="connsiteY3-28" fmla="*/ 770497 h 770785"/>
                  <a:gd name="connsiteX4-29" fmla="*/ 720148 w 1736148"/>
                  <a:gd name="connsiteY4-30" fmla="*/ 0 h 770785"/>
                  <a:gd name="connsiteX0-31" fmla="*/ 720148 w 1736148"/>
                  <a:gd name="connsiteY0-32" fmla="*/ 0 h 770497"/>
                  <a:gd name="connsiteX1-33" fmla="*/ 1736148 w 1736148"/>
                  <a:gd name="connsiteY1-34" fmla="*/ 0 h 770497"/>
                  <a:gd name="connsiteX2-35" fmla="*/ 1590892 w 1736148"/>
                  <a:gd name="connsiteY2-36" fmla="*/ 768404 h 770497"/>
                  <a:gd name="connsiteX3-37" fmla="*/ 0 w 1736148"/>
                  <a:gd name="connsiteY3-38" fmla="*/ 770497 h 770497"/>
                  <a:gd name="connsiteX4-39" fmla="*/ 720148 w 1736148"/>
                  <a:gd name="connsiteY4-40" fmla="*/ 0 h 770497"/>
                  <a:gd name="connsiteX0-41" fmla="*/ 429636 w 1445636"/>
                  <a:gd name="connsiteY0-42" fmla="*/ 0 h 768404"/>
                  <a:gd name="connsiteX1-43" fmla="*/ 1445636 w 1445636"/>
                  <a:gd name="connsiteY1-44" fmla="*/ 0 h 768404"/>
                  <a:gd name="connsiteX2-45" fmla="*/ 1300380 w 1445636"/>
                  <a:gd name="connsiteY2-46" fmla="*/ 768404 h 768404"/>
                  <a:gd name="connsiteX3-47" fmla="*/ 0 w 1445636"/>
                  <a:gd name="connsiteY3-48" fmla="*/ 768116 h 768404"/>
                  <a:gd name="connsiteX4-49" fmla="*/ 429636 w 1445636"/>
                  <a:gd name="connsiteY4-50" fmla="*/ 0 h 768404"/>
                  <a:gd name="connsiteX0-51" fmla="*/ 433913 w 1449913"/>
                  <a:gd name="connsiteY0-52" fmla="*/ 0 h 771964"/>
                  <a:gd name="connsiteX1-53" fmla="*/ 1449913 w 1449913"/>
                  <a:gd name="connsiteY1-54" fmla="*/ 0 h 771964"/>
                  <a:gd name="connsiteX2-55" fmla="*/ 1304657 w 1449913"/>
                  <a:gd name="connsiteY2-56" fmla="*/ 768404 h 771964"/>
                  <a:gd name="connsiteX3-57" fmla="*/ 0 w 1449913"/>
                  <a:gd name="connsiteY3-58" fmla="*/ 771964 h 771964"/>
                  <a:gd name="connsiteX4-59" fmla="*/ 433913 w 1449913"/>
                  <a:gd name="connsiteY4-60" fmla="*/ 0 h 771964"/>
                  <a:gd name="connsiteX0-61" fmla="*/ 433913 w 1449913"/>
                  <a:gd name="connsiteY0-62" fmla="*/ 0 h 774176"/>
                  <a:gd name="connsiteX1-63" fmla="*/ 1449913 w 1449913"/>
                  <a:gd name="connsiteY1-64" fmla="*/ 0 h 774176"/>
                  <a:gd name="connsiteX2-65" fmla="*/ 1306795 w 1449913"/>
                  <a:gd name="connsiteY2-66" fmla="*/ 774176 h 774176"/>
                  <a:gd name="connsiteX3-67" fmla="*/ 0 w 1449913"/>
                  <a:gd name="connsiteY3-68" fmla="*/ 771964 h 774176"/>
                  <a:gd name="connsiteX4-69" fmla="*/ 433913 w 1449913"/>
                  <a:gd name="connsiteY4-70" fmla="*/ 0 h 774176"/>
                  <a:gd name="connsiteX0-71" fmla="*/ 429635 w 1445635"/>
                  <a:gd name="connsiteY0-72" fmla="*/ 0 h 777737"/>
                  <a:gd name="connsiteX1-73" fmla="*/ 1445635 w 1445635"/>
                  <a:gd name="connsiteY1-74" fmla="*/ 0 h 777737"/>
                  <a:gd name="connsiteX2-75" fmla="*/ 1302517 w 1445635"/>
                  <a:gd name="connsiteY2-76" fmla="*/ 774176 h 777737"/>
                  <a:gd name="connsiteX3-77" fmla="*/ 0 w 1445635"/>
                  <a:gd name="connsiteY3-78" fmla="*/ 777737 h 777737"/>
                  <a:gd name="connsiteX4-79" fmla="*/ 429635 w 1445635"/>
                  <a:gd name="connsiteY4-80" fmla="*/ 0 h 777737"/>
                  <a:gd name="connsiteX0-81" fmla="*/ 431773 w 1447773"/>
                  <a:gd name="connsiteY0-82" fmla="*/ 0 h 774176"/>
                  <a:gd name="connsiteX1-83" fmla="*/ 1447773 w 1447773"/>
                  <a:gd name="connsiteY1-84" fmla="*/ 0 h 774176"/>
                  <a:gd name="connsiteX2-85" fmla="*/ 1304655 w 1447773"/>
                  <a:gd name="connsiteY2-86" fmla="*/ 774176 h 774176"/>
                  <a:gd name="connsiteX3-87" fmla="*/ 0 w 1447773"/>
                  <a:gd name="connsiteY3-88" fmla="*/ 773889 h 774176"/>
                  <a:gd name="connsiteX4-89" fmla="*/ 431773 w 1447773"/>
                  <a:gd name="connsiteY4-90" fmla="*/ 0 h 774176"/>
                  <a:gd name="connsiteX0-91" fmla="*/ 429634 w 1447773"/>
                  <a:gd name="connsiteY0-92" fmla="*/ 0 h 774176"/>
                  <a:gd name="connsiteX1-93" fmla="*/ 1447773 w 1447773"/>
                  <a:gd name="connsiteY1-94" fmla="*/ 0 h 774176"/>
                  <a:gd name="connsiteX2-95" fmla="*/ 1304655 w 1447773"/>
                  <a:gd name="connsiteY2-96" fmla="*/ 774176 h 774176"/>
                  <a:gd name="connsiteX3-97" fmla="*/ 0 w 1447773"/>
                  <a:gd name="connsiteY3-98" fmla="*/ 773889 h 774176"/>
                  <a:gd name="connsiteX4-99" fmla="*/ 429634 w 1447773"/>
                  <a:gd name="connsiteY4-100" fmla="*/ 0 h 774176"/>
                  <a:gd name="connsiteX0-101" fmla="*/ 436049 w 1454188"/>
                  <a:gd name="connsiteY0-102" fmla="*/ 0 h 774176"/>
                  <a:gd name="connsiteX1-103" fmla="*/ 1454188 w 1454188"/>
                  <a:gd name="connsiteY1-104" fmla="*/ 0 h 774176"/>
                  <a:gd name="connsiteX2-105" fmla="*/ 1311070 w 1454188"/>
                  <a:gd name="connsiteY2-106" fmla="*/ 774176 h 774176"/>
                  <a:gd name="connsiteX3-107" fmla="*/ 0 w 1454188"/>
                  <a:gd name="connsiteY3-108" fmla="*/ 773889 h 774176"/>
                  <a:gd name="connsiteX4-109" fmla="*/ 436049 w 1454188"/>
                  <a:gd name="connsiteY4-110" fmla="*/ 0 h 774176"/>
                  <a:gd name="connsiteX0-111" fmla="*/ 436049 w 1458640"/>
                  <a:gd name="connsiteY0-112" fmla="*/ 0 h 774176"/>
                  <a:gd name="connsiteX1-113" fmla="*/ 1454188 w 1458640"/>
                  <a:gd name="connsiteY1-114" fmla="*/ 0 h 774176"/>
                  <a:gd name="connsiteX2-115" fmla="*/ 1458640 w 1458640"/>
                  <a:gd name="connsiteY2-116" fmla="*/ 774176 h 774176"/>
                  <a:gd name="connsiteX3-117" fmla="*/ 0 w 1458640"/>
                  <a:gd name="connsiteY3-118" fmla="*/ 773889 h 774176"/>
                  <a:gd name="connsiteX4-119" fmla="*/ 436049 w 1458640"/>
                  <a:gd name="connsiteY4-120" fmla="*/ 0 h 774176"/>
                  <a:gd name="connsiteX0-121" fmla="*/ 436049 w 1454363"/>
                  <a:gd name="connsiteY0-122" fmla="*/ 0 h 774176"/>
                  <a:gd name="connsiteX1-123" fmla="*/ 1454188 w 1454363"/>
                  <a:gd name="connsiteY1-124" fmla="*/ 0 h 774176"/>
                  <a:gd name="connsiteX2-125" fmla="*/ 1454363 w 1454363"/>
                  <a:gd name="connsiteY2-126" fmla="*/ 774176 h 774176"/>
                  <a:gd name="connsiteX3-127" fmla="*/ 0 w 1454363"/>
                  <a:gd name="connsiteY3-128" fmla="*/ 773889 h 774176"/>
                  <a:gd name="connsiteX4-129" fmla="*/ 436049 w 1454363"/>
                  <a:gd name="connsiteY4-130" fmla="*/ 0 h 774176"/>
                  <a:gd name="connsiteX0-131" fmla="*/ 369749 w 1388063"/>
                  <a:gd name="connsiteY0-132" fmla="*/ 0 h 774176"/>
                  <a:gd name="connsiteX1-133" fmla="*/ 1387888 w 1388063"/>
                  <a:gd name="connsiteY1-134" fmla="*/ 0 h 774176"/>
                  <a:gd name="connsiteX2-135" fmla="*/ 1388063 w 1388063"/>
                  <a:gd name="connsiteY2-136" fmla="*/ 774176 h 774176"/>
                  <a:gd name="connsiteX3-137" fmla="*/ 0 w 1388063"/>
                  <a:gd name="connsiteY3-138" fmla="*/ 771964 h 774176"/>
                  <a:gd name="connsiteX4-139" fmla="*/ 369749 w 1388063"/>
                  <a:gd name="connsiteY4-140" fmla="*/ 0 h 774176"/>
                  <a:gd name="connsiteX0-141" fmla="*/ 236254 w 1388063"/>
                  <a:gd name="connsiteY0-142" fmla="*/ 0 h 774176"/>
                  <a:gd name="connsiteX1-143" fmla="*/ 1387888 w 1388063"/>
                  <a:gd name="connsiteY1-144" fmla="*/ 0 h 774176"/>
                  <a:gd name="connsiteX2-145" fmla="*/ 1388063 w 1388063"/>
                  <a:gd name="connsiteY2-146" fmla="*/ 774176 h 774176"/>
                  <a:gd name="connsiteX3-147" fmla="*/ 0 w 1388063"/>
                  <a:gd name="connsiteY3-148" fmla="*/ 771964 h 774176"/>
                  <a:gd name="connsiteX4-149" fmla="*/ 236254 w 1388063"/>
                  <a:gd name="connsiteY4-150" fmla="*/ 0 h 7741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8063" h="774176">
                    <a:moveTo>
                      <a:pt x="236254" y="0"/>
                    </a:moveTo>
                    <a:lnTo>
                      <a:pt x="1387888" y="0"/>
                    </a:lnTo>
                    <a:cubicBezTo>
                      <a:pt x="1387946" y="258059"/>
                      <a:pt x="1388005" y="516117"/>
                      <a:pt x="1388063" y="774176"/>
                    </a:cubicBezTo>
                    <a:lnTo>
                      <a:pt x="0" y="771964"/>
                    </a:lnTo>
                    <a:lnTo>
                      <a:pt x="236254" y="0"/>
                    </a:lnTo>
                    <a:close/>
                  </a:path>
                </a:pathLst>
              </a:custGeom>
              <a:solidFill>
                <a:schemeClr val="accent3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  <a:cs typeface="+mn-ea"/>
                </a:endParaRPr>
              </a:p>
            </p:txBody>
          </p:sp>
          <p:sp>
            <p:nvSpPr>
              <p:cNvPr id="36" name="Rectangle 35"/>
              <p:cNvSpPr/>
              <p:nvPr>
                <p:custDataLst>
                  <p:tags r:id="rId22"/>
                </p:custDataLst>
              </p:nvPr>
            </p:nvSpPr>
            <p:spPr>
              <a:xfrm rot="16200000" flipV="1">
                <a:off x="1457893" y="3149676"/>
                <a:ext cx="1124549" cy="19765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  <a:cs typeface="+mn-ea"/>
                </a:endParaRPr>
              </a:p>
            </p:txBody>
          </p:sp>
          <p:sp>
            <p:nvSpPr>
              <p:cNvPr id="45" name="Oval 44"/>
              <p:cNvSpPr/>
              <p:nvPr>
                <p:custDataLst>
                  <p:tags r:id="rId23"/>
                </p:custDataLst>
              </p:nvPr>
            </p:nvSpPr>
            <p:spPr>
              <a:xfrm>
                <a:off x="476297" y="3577377"/>
                <a:ext cx="1122704" cy="112270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  <a:cs typeface="+mn-ea"/>
                </a:endParaRPr>
              </a:p>
            </p:txBody>
          </p:sp>
        </p:grpSp>
      </p:grpSp>
      <p:sp>
        <p:nvSpPr>
          <p:cNvPr id="56" name="Text Placeholder 33"/>
          <p:cNvSpPr txBox="1"/>
          <p:nvPr>
            <p:custDataLst>
              <p:tags r:id="rId5"/>
            </p:custDataLst>
          </p:nvPr>
        </p:nvSpPr>
        <p:spPr>
          <a:xfrm>
            <a:off x="1982924" y="2633472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bg1"/>
                </a:solidFill>
                <a:latin typeface="+mn-ea"/>
                <a:cs typeface="+mn-ea"/>
              </a:rPr>
              <a:t>学生参与度较低</a:t>
            </a:r>
          </a:p>
        </p:txBody>
      </p:sp>
      <p:sp>
        <p:nvSpPr>
          <p:cNvPr id="57" name="Text Placeholder 33"/>
          <p:cNvSpPr txBox="1"/>
          <p:nvPr>
            <p:custDataLst>
              <p:tags r:id="rId6"/>
            </p:custDataLst>
          </p:nvPr>
        </p:nvSpPr>
        <p:spPr>
          <a:xfrm>
            <a:off x="2040074" y="3726251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信息收集内涵过大</a:t>
            </a:r>
            <a:endParaRPr lang="en-AU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8" name="Text Placeholder 33"/>
          <p:cNvSpPr txBox="1"/>
          <p:nvPr>
            <p:custDataLst>
              <p:tags r:id="rId7"/>
            </p:custDataLst>
          </p:nvPr>
        </p:nvSpPr>
        <p:spPr>
          <a:xfrm>
            <a:off x="2026104" y="4784200"/>
            <a:ext cx="1172010" cy="4201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理论过于枯燥难以实操</a:t>
            </a:r>
          </a:p>
        </p:txBody>
      </p:sp>
      <p:sp>
        <p:nvSpPr>
          <p:cNvPr id="60" name="Text Placeholder 32"/>
          <p:cNvSpPr txBox="1"/>
          <p:nvPr>
            <p:custDataLst>
              <p:tags r:id="rId8"/>
            </p:custDataLst>
          </p:nvPr>
        </p:nvSpPr>
        <p:spPr>
          <a:xfrm>
            <a:off x="4518156" y="2885748"/>
            <a:ext cx="5593773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sz="1600" dirty="0">
                <a:solidFill>
                  <a:schemeClr val="bg1"/>
                </a:solidFill>
                <a:latin typeface="+mn-ea"/>
                <a:cs typeface="+mn-ea"/>
              </a:rPr>
              <a:t>通过趣味性任务设计和奖励机制提高参与度。</a:t>
            </a:r>
          </a:p>
        </p:txBody>
      </p:sp>
      <p:sp>
        <p:nvSpPr>
          <p:cNvPr id="61" name="Text Placeholder 32"/>
          <p:cNvSpPr txBox="1"/>
          <p:nvPr>
            <p:custDataLst>
              <p:tags r:id="rId9"/>
            </p:custDataLst>
          </p:nvPr>
        </p:nvSpPr>
        <p:spPr>
          <a:xfrm>
            <a:off x="4400679" y="3894420"/>
            <a:ext cx="6956488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</a:rPr>
              <a:t>将主题分为三个小主题，逐项击破</a:t>
            </a:r>
            <a:endParaRPr lang="zh-CN" sz="16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62" name="Text Placeholder 32"/>
          <p:cNvSpPr txBox="1"/>
          <p:nvPr>
            <p:custDataLst>
              <p:tags r:id="rId10"/>
            </p:custDataLst>
          </p:nvPr>
        </p:nvSpPr>
        <p:spPr>
          <a:xfrm>
            <a:off x="4519424" y="4633218"/>
            <a:ext cx="6956488" cy="738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</a:rPr>
              <a:t>结合案例分析，并进行信息收集实践活动</a:t>
            </a:r>
            <a:endParaRPr lang="zh-CN" sz="16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11"/>
            </p:custDataLst>
          </p:nvPr>
        </p:nvGrpSpPr>
        <p:grpSpPr>
          <a:xfrm>
            <a:off x="1124585" y="4625975"/>
            <a:ext cx="745490" cy="745490"/>
            <a:chOff x="1771" y="7285"/>
            <a:chExt cx="1174" cy="1174"/>
          </a:xfrm>
        </p:grpSpPr>
        <p:sp>
          <p:nvSpPr>
            <p:cNvPr id="54" name="Oval 53"/>
            <p:cNvSpPr/>
            <p:nvPr>
              <p:custDataLst>
                <p:tags r:id="rId18"/>
              </p:custDataLst>
            </p:nvPr>
          </p:nvSpPr>
          <p:spPr>
            <a:xfrm>
              <a:off x="1771" y="7285"/>
              <a:ext cx="1174" cy="11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3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Freeform 142"/>
            <p:cNvSpPr/>
            <p:nvPr>
              <p:custDataLst>
                <p:tags r:id="rId19"/>
              </p:custDataLst>
            </p:nvPr>
          </p:nvSpPr>
          <p:spPr bwMode="auto">
            <a:xfrm>
              <a:off x="2108" y="7713"/>
              <a:ext cx="460" cy="376"/>
            </a:xfrm>
            <a:custGeom>
              <a:avLst/>
              <a:gdLst>
                <a:gd name="T0" fmla="*/ 135 w 135"/>
                <a:gd name="T1" fmla="*/ 49 h 110"/>
                <a:gd name="T2" fmla="*/ 68 w 135"/>
                <a:gd name="T3" fmla="*/ 0 h 110"/>
                <a:gd name="T4" fmla="*/ 0 w 135"/>
                <a:gd name="T5" fmla="*/ 49 h 110"/>
                <a:gd name="T6" fmla="*/ 68 w 135"/>
                <a:gd name="T7" fmla="*/ 99 h 110"/>
                <a:gd name="T8" fmla="*/ 93 w 135"/>
                <a:gd name="T9" fmla="*/ 96 h 110"/>
                <a:gd name="T10" fmla="*/ 121 w 135"/>
                <a:gd name="T11" fmla="*/ 110 h 110"/>
                <a:gd name="T12" fmla="*/ 113 w 135"/>
                <a:gd name="T13" fmla="*/ 86 h 110"/>
                <a:gd name="T14" fmla="*/ 135 w 135"/>
                <a:gd name="T15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10">
                  <a:moveTo>
                    <a:pt x="135" y="49"/>
                  </a:moveTo>
                  <a:cubicBezTo>
                    <a:pt x="135" y="22"/>
                    <a:pt x="105" y="0"/>
                    <a:pt x="68" y="0"/>
                  </a:cubicBezTo>
                  <a:cubicBezTo>
                    <a:pt x="30" y="0"/>
                    <a:pt x="0" y="22"/>
                    <a:pt x="0" y="49"/>
                  </a:cubicBezTo>
                  <a:cubicBezTo>
                    <a:pt x="0" y="77"/>
                    <a:pt x="30" y="99"/>
                    <a:pt x="68" y="99"/>
                  </a:cubicBezTo>
                  <a:cubicBezTo>
                    <a:pt x="76" y="99"/>
                    <a:pt x="85" y="98"/>
                    <a:pt x="93" y="96"/>
                  </a:cubicBezTo>
                  <a:cubicBezTo>
                    <a:pt x="95" y="95"/>
                    <a:pt x="121" y="110"/>
                    <a:pt x="121" y="110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6" y="77"/>
                    <a:pt x="135" y="64"/>
                    <a:pt x="135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2"/>
            </p:custDataLst>
          </p:nvPr>
        </p:nvGrpSpPr>
        <p:grpSpPr>
          <a:xfrm>
            <a:off x="1124585" y="3526790"/>
            <a:ext cx="745490" cy="745490"/>
            <a:chOff x="1771" y="5554"/>
            <a:chExt cx="1174" cy="1174"/>
          </a:xfrm>
        </p:grpSpPr>
        <p:sp>
          <p:nvSpPr>
            <p:cNvPr id="53" name="Oval 52"/>
            <p:cNvSpPr/>
            <p:nvPr>
              <p:custDataLst>
                <p:tags r:id="rId16"/>
              </p:custDataLst>
            </p:nvPr>
          </p:nvSpPr>
          <p:spPr>
            <a:xfrm>
              <a:off x="1771" y="5554"/>
              <a:ext cx="1174" cy="11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/>
                </a:solidFill>
                <a:latin typeface="+mn-ea"/>
                <a:cs typeface="+mn-ea"/>
              </a:endParaRPr>
            </a:p>
          </p:txBody>
        </p:sp>
        <p:sp>
          <p:nvSpPr>
            <p:cNvPr id="41" name="Freeform 149"/>
            <p:cNvSpPr/>
            <p:nvPr>
              <p:custDataLst>
                <p:tags r:id="rId17"/>
              </p:custDataLst>
            </p:nvPr>
          </p:nvSpPr>
          <p:spPr bwMode="auto">
            <a:xfrm>
              <a:off x="2119" y="5919"/>
              <a:ext cx="484" cy="474"/>
            </a:xfrm>
            <a:custGeom>
              <a:avLst/>
              <a:gdLst>
                <a:gd name="T0" fmla="*/ 133 w 142"/>
                <a:gd name="T1" fmla="*/ 95 h 139"/>
                <a:gd name="T2" fmla="*/ 106 w 142"/>
                <a:gd name="T3" fmla="*/ 89 h 139"/>
                <a:gd name="T4" fmla="*/ 83 w 142"/>
                <a:gd name="T5" fmla="*/ 67 h 139"/>
                <a:gd name="T6" fmla="*/ 111 w 142"/>
                <a:gd name="T7" fmla="*/ 39 h 139"/>
                <a:gd name="T8" fmla="*/ 119 w 142"/>
                <a:gd name="T9" fmla="*/ 38 h 139"/>
                <a:gd name="T10" fmla="*/ 133 w 142"/>
                <a:gd name="T11" fmla="*/ 16 h 139"/>
                <a:gd name="T12" fmla="*/ 125 w 142"/>
                <a:gd name="T13" fmla="*/ 9 h 139"/>
                <a:gd name="T14" fmla="*/ 104 w 142"/>
                <a:gd name="T15" fmla="*/ 23 h 139"/>
                <a:gd name="T16" fmla="*/ 103 w 142"/>
                <a:gd name="T17" fmla="*/ 30 h 139"/>
                <a:gd name="T18" fmla="*/ 75 w 142"/>
                <a:gd name="T19" fmla="*/ 58 h 139"/>
                <a:gd name="T20" fmla="*/ 51 w 142"/>
                <a:gd name="T21" fmla="*/ 34 h 139"/>
                <a:gd name="T22" fmla="*/ 45 w 142"/>
                <a:gd name="T23" fmla="*/ 7 h 139"/>
                <a:gd name="T24" fmla="*/ 29 w 142"/>
                <a:gd name="T25" fmla="*/ 0 h 139"/>
                <a:gd name="T26" fmla="*/ 39 w 142"/>
                <a:gd name="T27" fmla="*/ 10 h 139"/>
                <a:gd name="T28" fmla="*/ 35 w 142"/>
                <a:gd name="T29" fmla="*/ 27 h 139"/>
                <a:gd name="T30" fmla="*/ 18 w 142"/>
                <a:gd name="T31" fmla="*/ 32 h 139"/>
                <a:gd name="T32" fmla="*/ 3 w 142"/>
                <a:gd name="T33" fmla="*/ 17 h 139"/>
                <a:gd name="T34" fmla="*/ 9 w 142"/>
                <a:gd name="T35" fmla="*/ 43 h 139"/>
                <a:gd name="T36" fmla="*/ 37 w 142"/>
                <a:gd name="T37" fmla="*/ 48 h 139"/>
                <a:gd name="T38" fmla="*/ 58 w 142"/>
                <a:gd name="T39" fmla="*/ 70 h 139"/>
                <a:gd name="T40" fmla="*/ 12 w 142"/>
                <a:gd name="T41" fmla="*/ 115 h 139"/>
                <a:gd name="T42" fmla="*/ 12 w 142"/>
                <a:gd name="T43" fmla="*/ 129 h 139"/>
                <a:gd name="T44" fmla="*/ 13 w 142"/>
                <a:gd name="T45" fmla="*/ 130 h 139"/>
                <a:gd name="T46" fmla="*/ 26 w 142"/>
                <a:gd name="T47" fmla="*/ 130 h 139"/>
                <a:gd name="T48" fmla="*/ 72 w 142"/>
                <a:gd name="T49" fmla="*/ 84 h 139"/>
                <a:gd name="T50" fmla="*/ 92 w 142"/>
                <a:gd name="T51" fmla="*/ 103 h 139"/>
                <a:gd name="T52" fmla="*/ 97 w 142"/>
                <a:gd name="T53" fmla="*/ 131 h 139"/>
                <a:gd name="T54" fmla="*/ 119 w 142"/>
                <a:gd name="T55" fmla="*/ 138 h 139"/>
                <a:gd name="T56" fmla="*/ 105 w 142"/>
                <a:gd name="T57" fmla="*/ 124 h 139"/>
                <a:gd name="T58" fmla="*/ 109 w 142"/>
                <a:gd name="T59" fmla="*/ 110 h 139"/>
                <a:gd name="T60" fmla="*/ 123 w 142"/>
                <a:gd name="T61" fmla="*/ 106 h 139"/>
                <a:gd name="T62" fmla="*/ 139 w 142"/>
                <a:gd name="T63" fmla="*/ 122 h 139"/>
                <a:gd name="T64" fmla="*/ 133 w 142"/>
                <a:gd name="T65" fmla="*/ 9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39">
                  <a:moveTo>
                    <a:pt x="133" y="95"/>
                  </a:moveTo>
                  <a:cubicBezTo>
                    <a:pt x="126" y="87"/>
                    <a:pt x="115" y="86"/>
                    <a:pt x="106" y="8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4" y="25"/>
                    <a:pt x="52" y="14"/>
                    <a:pt x="45" y="7"/>
                  </a:cubicBezTo>
                  <a:cubicBezTo>
                    <a:pt x="41" y="2"/>
                    <a:pt x="35" y="0"/>
                    <a:pt x="2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6"/>
                    <a:pt x="3" y="36"/>
                    <a:pt x="9" y="43"/>
                  </a:cubicBezTo>
                  <a:cubicBezTo>
                    <a:pt x="17" y="50"/>
                    <a:pt x="28" y="52"/>
                    <a:pt x="37" y="4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9" y="119"/>
                    <a:pt x="9" y="125"/>
                    <a:pt x="12" y="12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17" y="133"/>
                    <a:pt x="23" y="133"/>
                    <a:pt x="26" y="130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88" y="112"/>
                    <a:pt x="90" y="123"/>
                    <a:pt x="97" y="131"/>
                  </a:cubicBezTo>
                  <a:cubicBezTo>
                    <a:pt x="103" y="136"/>
                    <a:pt x="111" y="139"/>
                    <a:pt x="119" y="138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9" y="110"/>
                    <a:pt x="109" y="110"/>
                    <a:pt x="109" y="110"/>
                  </a:cubicBezTo>
                  <a:cubicBezTo>
                    <a:pt x="123" y="106"/>
                    <a:pt x="123" y="106"/>
                    <a:pt x="123" y="106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2" y="113"/>
                    <a:pt x="140" y="102"/>
                    <a:pt x="133" y="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3"/>
            </p:custDataLst>
          </p:nvPr>
        </p:nvGrpSpPr>
        <p:grpSpPr>
          <a:xfrm>
            <a:off x="1124585" y="2455545"/>
            <a:ext cx="745490" cy="745490"/>
            <a:chOff x="1771" y="3867"/>
            <a:chExt cx="1174" cy="1174"/>
          </a:xfrm>
        </p:grpSpPr>
        <p:sp>
          <p:nvSpPr>
            <p:cNvPr id="52" name="Oval 51"/>
            <p:cNvSpPr/>
            <p:nvPr>
              <p:custDataLst>
                <p:tags r:id="rId14"/>
              </p:custDataLst>
            </p:nvPr>
          </p:nvSpPr>
          <p:spPr>
            <a:xfrm>
              <a:off x="1771" y="3867"/>
              <a:ext cx="1174" cy="11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6"/>
                </a:solidFill>
                <a:latin typeface="+mn-ea"/>
                <a:cs typeface="+mn-ea"/>
              </a:endParaRPr>
            </a:p>
          </p:txBody>
        </p:sp>
        <p:sp>
          <p:nvSpPr>
            <p:cNvPr id="42" name="Freeform 11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2099" y="4209"/>
              <a:ext cx="519" cy="458"/>
            </a:xfrm>
            <a:custGeom>
              <a:avLst/>
              <a:gdLst>
                <a:gd name="T0" fmla="*/ 209 w 221"/>
                <a:gd name="T1" fmla="*/ 95 h 195"/>
                <a:gd name="T2" fmla="*/ 209 w 221"/>
                <a:gd name="T3" fmla="*/ 82 h 195"/>
                <a:gd name="T4" fmla="*/ 221 w 221"/>
                <a:gd name="T5" fmla="*/ 82 h 195"/>
                <a:gd name="T6" fmla="*/ 221 w 221"/>
                <a:gd name="T7" fmla="*/ 74 h 195"/>
                <a:gd name="T8" fmla="*/ 110 w 221"/>
                <a:gd name="T9" fmla="*/ 0 h 195"/>
                <a:gd name="T10" fmla="*/ 0 w 221"/>
                <a:gd name="T11" fmla="*/ 74 h 195"/>
                <a:gd name="T12" fmla="*/ 0 w 221"/>
                <a:gd name="T13" fmla="*/ 82 h 195"/>
                <a:gd name="T14" fmla="*/ 10 w 221"/>
                <a:gd name="T15" fmla="*/ 82 h 195"/>
                <a:gd name="T16" fmla="*/ 10 w 221"/>
                <a:gd name="T17" fmla="*/ 95 h 195"/>
                <a:gd name="T18" fmla="*/ 23 w 221"/>
                <a:gd name="T19" fmla="*/ 95 h 195"/>
                <a:gd name="T20" fmla="*/ 23 w 221"/>
                <a:gd name="T21" fmla="*/ 166 h 195"/>
                <a:gd name="T22" fmla="*/ 10 w 221"/>
                <a:gd name="T23" fmla="*/ 166 h 195"/>
                <a:gd name="T24" fmla="*/ 10 w 221"/>
                <a:gd name="T25" fmla="*/ 179 h 195"/>
                <a:gd name="T26" fmla="*/ 0 w 221"/>
                <a:gd name="T27" fmla="*/ 179 h 195"/>
                <a:gd name="T28" fmla="*/ 0 w 221"/>
                <a:gd name="T29" fmla="*/ 195 h 195"/>
                <a:gd name="T30" fmla="*/ 221 w 221"/>
                <a:gd name="T31" fmla="*/ 195 h 195"/>
                <a:gd name="T32" fmla="*/ 221 w 221"/>
                <a:gd name="T33" fmla="*/ 179 h 195"/>
                <a:gd name="T34" fmla="*/ 209 w 221"/>
                <a:gd name="T35" fmla="*/ 179 h 195"/>
                <a:gd name="T36" fmla="*/ 209 w 221"/>
                <a:gd name="T37" fmla="*/ 166 h 195"/>
                <a:gd name="T38" fmla="*/ 197 w 221"/>
                <a:gd name="T39" fmla="*/ 166 h 195"/>
                <a:gd name="T40" fmla="*/ 197 w 221"/>
                <a:gd name="T41" fmla="*/ 95 h 195"/>
                <a:gd name="T42" fmla="*/ 209 w 221"/>
                <a:gd name="T43" fmla="*/ 95 h 195"/>
                <a:gd name="T44" fmla="*/ 73 w 221"/>
                <a:gd name="T45" fmla="*/ 166 h 195"/>
                <a:gd name="T46" fmla="*/ 49 w 221"/>
                <a:gd name="T47" fmla="*/ 166 h 195"/>
                <a:gd name="T48" fmla="*/ 49 w 221"/>
                <a:gd name="T49" fmla="*/ 95 h 195"/>
                <a:gd name="T50" fmla="*/ 73 w 221"/>
                <a:gd name="T51" fmla="*/ 95 h 195"/>
                <a:gd name="T52" fmla="*/ 73 w 221"/>
                <a:gd name="T53" fmla="*/ 166 h 195"/>
                <a:gd name="T54" fmla="*/ 122 w 221"/>
                <a:gd name="T55" fmla="*/ 166 h 195"/>
                <a:gd name="T56" fmla="*/ 99 w 221"/>
                <a:gd name="T57" fmla="*/ 166 h 195"/>
                <a:gd name="T58" fmla="*/ 99 w 221"/>
                <a:gd name="T59" fmla="*/ 95 h 195"/>
                <a:gd name="T60" fmla="*/ 122 w 221"/>
                <a:gd name="T61" fmla="*/ 95 h 195"/>
                <a:gd name="T62" fmla="*/ 122 w 221"/>
                <a:gd name="T63" fmla="*/ 166 h 195"/>
                <a:gd name="T64" fmla="*/ 171 w 221"/>
                <a:gd name="T65" fmla="*/ 166 h 195"/>
                <a:gd name="T66" fmla="*/ 148 w 221"/>
                <a:gd name="T67" fmla="*/ 166 h 195"/>
                <a:gd name="T68" fmla="*/ 148 w 221"/>
                <a:gd name="T69" fmla="*/ 95 h 195"/>
                <a:gd name="T70" fmla="*/ 171 w 221"/>
                <a:gd name="T71" fmla="*/ 95 h 195"/>
                <a:gd name="T72" fmla="*/ 171 w 221"/>
                <a:gd name="T73" fmla="*/ 1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1" h="195">
                  <a:moveTo>
                    <a:pt x="209" y="95"/>
                  </a:moveTo>
                  <a:lnTo>
                    <a:pt x="209" y="82"/>
                  </a:lnTo>
                  <a:lnTo>
                    <a:pt x="221" y="82"/>
                  </a:lnTo>
                  <a:lnTo>
                    <a:pt x="221" y="74"/>
                  </a:lnTo>
                  <a:lnTo>
                    <a:pt x="110" y="0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10" y="82"/>
                  </a:lnTo>
                  <a:lnTo>
                    <a:pt x="10" y="95"/>
                  </a:lnTo>
                  <a:lnTo>
                    <a:pt x="23" y="95"/>
                  </a:lnTo>
                  <a:lnTo>
                    <a:pt x="23" y="166"/>
                  </a:lnTo>
                  <a:lnTo>
                    <a:pt x="10" y="166"/>
                  </a:lnTo>
                  <a:lnTo>
                    <a:pt x="10" y="179"/>
                  </a:lnTo>
                  <a:lnTo>
                    <a:pt x="0" y="179"/>
                  </a:lnTo>
                  <a:lnTo>
                    <a:pt x="0" y="195"/>
                  </a:lnTo>
                  <a:lnTo>
                    <a:pt x="221" y="195"/>
                  </a:lnTo>
                  <a:lnTo>
                    <a:pt x="221" y="179"/>
                  </a:lnTo>
                  <a:lnTo>
                    <a:pt x="209" y="179"/>
                  </a:lnTo>
                  <a:lnTo>
                    <a:pt x="209" y="166"/>
                  </a:lnTo>
                  <a:lnTo>
                    <a:pt x="197" y="166"/>
                  </a:lnTo>
                  <a:lnTo>
                    <a:pt x="197" y="95"/>
                  </a:lnTo>
                  <a:lnTo>
                    <a:pt x="209" y="95"/>
                  </a:lnTo>
                  <a:close/>
                  <a:moveTo>
                    <a:pt x="73" y="166"/>
                  </a:moveTo>
                  <a:lnTo>
                    <a:pt x="49" y="166"/>
                  </a:lnTo>
                  <a:lnTo>
                    <a:pt x="49" y="95"/>
                  </a:lnTo>
                  <a:lnTo>
                    <a:pt x="73" y="95"/>
                  </a:lnTo>
                  <a:lnTo>
                    <a:pt x="73" y="166"/>
                  </a:lnTo>
                  <a:close/>
                  <a:moveTo>
                    <a:pt x="122" y="166"/>
                  </a:moveTo>
                  <a:lnTo>
                    <a:pt x="99" y="166"/>
                  </a:lnTo>
                  <a:lnTo>
                    <a:pt x="99" y="95"/>
                  </a:lnTo>
                  <a:lnTo>
                    <a:pt x="122" y="95"/>
                  </a:lnTo>
                  <a:lnTo>
                    <a:pt x="122" y="166"/>
                  </a:lnTo>
                  <a:close/>
                  <a:moveTo>
                    <a:pt x="171" y="166"/>
                  </a:moveTo>
                  <a:lnTo>
                    <a:pt x="148" y="166"/>
                  </a:lnTo>
                  <a:lnTo>
                    <a:pt x="148" y="95"/>
                  </a:lnTo>
                  <a:lnTo>
                    <a:pt x="171" y="95"/>
                  </a:lnTo>
                  <a:lnTo>
                    <a:pt x="171" y="1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pic>
        <p:nvPicPr>
          <p:cNvPr id="8" name="图片 7" descr="箭头 虚线箭头 蓝色箭头 弧线箭头 方向箭头 指示箭头 海报_爱给网_aigei_com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0220000">
            <a:off x="4748530" y="1369695"/>
            <a:ext cx="3009900" cy="29432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66940" y="891540"/>
            <a:ext cx="1257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网络迷踪小游戏</a:t>
            </a:r>
          </a:p>
        </p:txBody>
      </p:sp>
      <p:pic>
        <p:nvPicPr>
          <p:cNvPr id="11" name="图片 10" descr="箭头 虚线箭头 蓝色箭头 弧线箭头 方向箭头 指示箭头 海报_爱给网_aigei_com"/>
          <p:cNvPicPr>
            <a:picLocks noChangeAspect="1"/>
          </p:cNvPicPr>
          <p:nvPr/>
        </p:nvPicPr>
        <p:blipFill>
          <a:blip r:embed="rId36"/>
          <a:srcRect l="23813"/>
          <a:stretch>
            <a:fillRect/>
          </a:stretch>
        </p:blipFill>
        <p:spPr>
          <a:xfrm rot="1140000">
            <a:off x="7722870" y="5092700"/>
            <a:ext cx="2291715" cy="2358390"/>
          </a:xfrm>
          <a:prstGeom prst="rect">
            <a:avLst/>
          </a:prstGeom>
        </p:spPr>
      </p:pic>
      <p:pic>
        <p:nvPicPr>
          <p:cNvPr id="12" name="图片 11" descr="蓝色涂鸦风格边框_爱给网_aigei_com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049510" y="4903470"/>
            <a:ext cx="1908810" cy="19088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453370" y="5708015"/>
            <a:ext cx="114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线下追踪采访</a:t>
            </a:r>
          </a:p>
        </p:txBody>
      </p:sp>
      <p:pic>
        <p:nvPicPr>
          <p:cNvPr id="14" name="图片 13" descr="箭头 虚线箭头 蓝色箭头 弧线箭头 方向箭头 指示箭头 海报_爱给网_aigei_com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8960000">
            <a:off x="8235315" y="2531110"/>
            <a:ext cx="3009900" cy="2943225"/>
          </a:xfrm>
          <a:prstGeom prst="rect">
            <a:avLst/>
          </a:prstGeom>
        </p:spPr>
      </p:pic>
      <p:pic>
        <p:nvPicPr>
          <p:cNvPr id="15" name="图片 14" descr="蓝色涂鸦风格边框_爱给网_aigei_com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72015" y="546735"/>
            <a:ext cx="1908810" cy="19088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111740" y="1456690"/>
            <a:ext cx="148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多主题整合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0" grpId="0"/>
      <p:bldP spid="61" grpId="0"/>
      <p:bldP spid="62" grpId="0"/>
      <p:bldP spid="9" grpId="0"/>
      <p:bldP spid="9" grpId="1"/>
      <p:bldP spid="13" grpId="0"/>
      <p:bldP spid="13" grpId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" y="-481330"/>
            <a:ext cx="12191365" cy="7338695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成果展示</a:t>
            </a:r>
            <a:endParaRPr lang="zh-CN" altLang="en-US" sz="3600" dirty="0">
              <a:ea typeface="+mn-ea"/>
              <a:cs typeface="+mn-ea"/>
            </a:endParaRPr>
          </a:p>
        </p:txBody>
      </p:sp>
      <p:sp>
        <p:nvSpPr>
          <p:cNvPr id="38" name="Donut 37"/>
          <p:cNvSpPr/>
          <p:nvPr>
            <p:custDataLst>
              <p:tags r:id="rId1"/>
            </p:custDataLst>
          </p:nvPr>
        </p:nvSpPr>
        <p:spPr>
          <a:xfrm>
            <a:off x="4575207" y="2155676"/>
            <a:ext cx="3041588" cy="3041984"/>
          </a:xfrm>
          <a:prstGeom prst="donut">
            <a:avLst>
              <a:gd name="adj" fmla="val 52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9" name="Donut 38"/>
          <p:cNvSpPr/>
          <p:nvPr>
            <p:custDataLst>
              <p:tags r:id="rId2"/>
            </p:custDataLst>
          </p:nvPr>
        </p:nvSpPr>
        <p:spPr>
          <a:xfrm>
            <a:off x="4814277" y="2401197"/>
            <a:ext cx="2557029" cy="2557362"/>
          </a:xfrm>
          <a:prstGeom prst="donut">
            <a:avLst>
              <a:gd name="adj" fmla="val 6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0" name="Donut 39"/>
          <p:cNvSpPr/>
          <p:nvPr>
            <p:custDataLst>
              <p:tags r:id="rId3"/>
            </p:custDataLst>
          </p:nvPr>
        </p:nvSpPr>
        <p:spPr>
          <a:xfrm>
            <a:off x="5086482" y="2660598"/>
            <a:ext cx="2025456" cy="2025720"/>
          </a:xfrm>
          <a:prstGeom prst="donut">
            <a:avLst>
              <a:gd name="adj" fmla="val 72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" name="Donut 1"/>
          <p:cNvSpPr/>
          <p:nvPr>
            <p:custDataLst>
              <p:tags r:id="rId4"/>
            </p:custDataLst>
          </p:nvPr>
        </p:nvSpPr>
        <p:spPr>
          <a:xfrm>
            <a:off x="4328391" y="1908828"/>
            <a:ext cx="3535220" cy="3535680"/>
          </a:xfrm>
          <a:prstGeom prst="donut">
            <a:avLst>
              <a:gd name="adj" fmla="val 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3" name="Block Arc 32"/>
          <p:cNvSpPr/>
          <p:nvPr>
            <p:custDataLst>
              <p:tags r:id="rId5"/>
            </p:custDataLst>
          </p:nvPr>
        </p:nvSpPr>
        <p:spPr>
          <a:xfrm flipH="1">
            <a:off x="4328391" y="1908828"/>
            <a:ext cx="3535220" cy="3535680"/>
          </a:xfrm>
          <a:prstGeom prst="blockArc">
            <a:avLst>
              <a:gd name="adj1" fmla="val 3787504"/>
              <a:gd name="adj2" fmla="val 16202892"/>
              <a:gd name="adj3" fmla="val 42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4" name="Block Arc 33"/>
          <p:cNvSpPr/>
          <p:nvPr>
            <p:custDataLst>
              <p:tags r:id="rId6"/>
            </p:custDataLst>
          </p:nvPr>
        </p:nvSpPr>
        <p:spPr>
          <a:xfrm flipH="1">
            <a:off x="4575207" y="2155676"/>
            <a:ext cx="3041588" cy="3041984"/>
          </a:xfrm>
          <a:prstGeom prst="blockArc">
            <a:avLst>
              <a:gd name="adj1" fmla="val 1427478"/>
              <a:gd name="adj2" fmla="val 16202949"/>
              <a:gd name="adj3" fmla="val 50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5" name="Block Arc 34"/>
          <p:cNvSpPr/>
          <p:nvPr>
            <p:custDataLst>
              <p:tags r:id="rId7"/>
            </p:custDataLst>
          </p:nvPr>
        </p:nvSpPr>
        <p:spPr>
          <a:xfrm flipH="1">
            <a:off x="4820696" y="2401197"/>
            <a:ext cx="2550610" cy="2550942"/>
          </a:xfrm>
          <a:prstGeom prst="blockArc">
            <a:avLst>
              <a:gd name="adj1" fmla="val 18246226"/>
              <a:gd name="adj2" fmla="val 16212231"/>
              <a:gd name="adj3" fmla="val 614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6" name="Block Arc 35"/>
          <p:cNvSpPr/>
          <p:nvPr>
            <p:custDataLst>
              <p:tags r:id="rId8"/>
            </p:custDataLst>
          </p:nvPr>
        </p:nvSpPr>
        <p:spPr>
          <a:xfrm flipH="1">
            <a:off x="5086483" y="2667018"/>
            <a:ext cx="2019037" cy="2019300"/>
          </a:xfrm>
          <a:prstGeom prst="blockArc">
            <a:avLst>
              <a:gd name="adj1" fmla="val 21030407"/>
              <a:gd name="adj2" fmla="val 16212547"/>
              <a:gd name="adj3" fmla="val 72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" name="Text Placeholder 32"/>
          <p:cNvSpPr txBox="1"/>
          <p:nvPr>
            <p:custDataLst>
              <p:tags r:id="rId9"/>
            </p:custDataLst>
          </p:nvPr>
        </p:nvSpPr>
        <p:spPr>
          <a:xfrm>
            <a:off x="9379522" y="2798428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ea"/>
                <a:cs typeface="+mn-ea"/>
              </a:rPr>
              <a:t>对提高信息检索能力的方法汇总编册</a:t>
            </a:r>
          </a:p>
        </p:txBody>
      </p:sp>
      <p:sp>
        <p:nvSpPr>
          <p:cNvPr id="44" name="Text Placeholder 33"/>
          <p:cNvSpPr txBox="1"/>
          <p:nvPr>
            <p:custDataLst>
              <p:tags r:id="rId10"/>
            </p:custDataLst>
          </p:nvPr>
        </p:nvSpPr>
        <p:spPr>
          <a:xfrm>
            <a:off x="9362697" y="2358865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accent6"/>
                </a:solidFill>
                <a:latin typeface="+mn-ea"/>
                <a:cs typeface="+mn-ea"/>
              </a:rPr>
              <a:t>信息收集</a:t>
            </a:r>
            <a:endParaRPr lang="en-AU" sz="2800" b="1" dirty="0">
              <a:solidFill>
                <a:schemeClr val="accent6"/>
              </a:solidFill>
              <a:latin typeface="+mn-ea"/>
              <a:cs typeface="+mn-ea"/>
            </a:endParaRPr>
          </a:p>
        </p:txBody>
      </p:sp>
      <p:sp>
        <p:nvSpPr>
          <p:cNvPr id="46" name="Text Placeholder 32"/>
          <p:cNvSpPr txBox="1"/>
          <p:nvPr>
            <p:custDataLst>
              <p:tags r:id="rId11"/>
            </p:custDataLst>
          </p:nvPr>
        </p:nvSpPr>
        <p:spPr>
          <a:xfrm>
            <a:off x="9215906" y="4469697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在线下进行宣讲与游戏</a:t>
            </a:r>
            <a:endParaRPr lang="en-US" sz="1000" dirty="0">
              <a:solidFill>
                <a:srgbClr val="7F7F7F"/>
              </a:solidFill>
              <a:latin typeface="+mn-ea"/>
              <a:cs typeface="+mn-ea"/>
            </a:endParaRPr>
          </a:p>
        </p:txBody>
      </p:sp>
      <p:sp>
        <p:nvSpPr>
          <p:cNvPr id="47" name="Text Placeholder 33"/>
          <p:cNvSpPr txBox="1"/>
          <p:nvPr>
            <p:custDataLst>
              <p:tags r:id="rId12"/>
            </p:custDataLst>
          </p:nvPr>
        </p:nvSpPr>
        <p:spPr>
          <a:xfrm>
            <a:off x="9286076" y="3995843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accent5"/>
                </a:solidFill>
                <a:latin typeface="+mn-ea"/>
                <a:cs typeface="+mn-ea"/>
              </a:rPr>
              <a:t>线下活动</a:t>
            </a:r>
            <a:endParaRPr lang="zh-CN" altLang="en-AU" sz="2800" b="1" dirty="0">
              <a:solidFill>
                <a:schemeClr val="accent5"/>
              </a:solidFill>
              <a:latin typeface="+mn-ea"/>
              <a:cs typeface="+mn-ea"/>
            </a:endParaRPr>
          </a:p>
        </p:txBody>
      </p:sp>
      <p:cxnSp>
        <p:nvCxnSpPr>
          <p:cNvPr id="6" name="Straight Arrow Connector 5"/>
          <p:cNvCxnSpPr/>
          <p:nvPr>
            <p:custDataLst>
              <p:tags r:id="rId13"/>
            </p:custDataLst>
          </p:nvPr>
        </p:nvCxnSpPr>
        <p:spPr>
          <a:xfrm>
            <a:off x="7433748" y="2652847"/>
            <a:ext cx="86330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>
            <p:custDataLst>
              <p:tags r:id="rId14"/>
            </p:custDataLst>
          </p:nvPr>
        </p:nvCxnSpPr>
        <p:spPr>
          <a:xfrm>
            <a:off x="7371307" y="4363103"/>
            <a:ext cx="92574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32"/>
          <p:cNvSpPr txBox="1"/>
          <p:nvPr>
            <p:custDataLst>
              <p:tags r:id="rId15"/>
            </p:custDataLst>
          </p:nvPr>
        </p:nvSpPr>
        <p:spPr>
          <a:xfrm flipH="1">
            <a:off x="1059800" y="2638923"/>
            <a:ext cx="1726136" cy="559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7F7F7F"/>
              </a:solidFill>
              <a:latin typeface="+mn-ea"/>
              <a:cs typeface="+mn-ea"/>
            </a:endParaRPr>
          </a:p>
        </p:txBody>
      </p:sp>
      <p:sp>
        <p:nvSpPr>
          <p:cNvPr id="79" name="Text Placeholder 33"/>
          <p:cNvSpPr txBox="1"/>
          <p:nvPr>
            <p:custDataLst>
              <p:tags r:id="rId16"/>
            </p:custDataLst>
          </p:nvPr>
        </p:nvSpPr>
        <p:spPr>
          <a:xfrm flipH="1">
            <a:off x="1073983" y="2363825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问卷设计</a:t>
            </a:r>
            <a:endParaRPr lang="zh-CN" altLang="en-US" sz="1300" b="1" dirty="0">
              <a:solidFill>
                <a:schemeClr val="accent1"/>
              </a:solidFill>
              <a:latin typeface="+mn-ea"/>
              <a:cs typeface="+mn-ea"/>
            </a:endParaRPr>
          </a:p>
          <a:p>
            <a:pPr marL="0" indent="0" algn="r"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ea"/>
                <a:cs typeface="+mn-ea"/>
              </a:rPr>
              <a:t>问卷设计完成并投放</a:t>
            </a:r>
          </a:p>
        </p:txBody>
      </p:sp>
      <p:sp>
        <p:nvSpPr>
          <p:cNvPr id="81" name="Text Placeholder 32"/>
          <p:cNvSpPr txBox="1"/>
          <p:nvPr>
            <p:custDataLst>
              <p:tags r:id="rId17"/>
            </p:custDataLst>
          </p:nvPr>
        </p:nvSpPr>
        <p:spPr>
          <a:xfrm flipH="1">
            <a:off x="1080755" y="4469697"/>
            <a:ext cx="1748550" cy="765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对学校现有的信息检索能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力升培养手段进行分析，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对学生们常见的信息检索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rgbClr val="7F7F7F"/>
                </a:solidFill>
                <a:latin typeface="+mn-ea"/>
                <a:cs typeface="+mn-ea"/>
              </a:rPr>
              <a:t>问题初步汇总</a:t>
            </a:r>
          </a:p>
        </p:txBody>
      </p:sp>
      <p:sp>
        <p:nvSpPr>
          <p:cNvPr id="82" name="Text Placeholder 33"/>
          <p:cNvSpPr txBox="1"/>
          <p:nvPr>
            <p:custDataLst>
              <p:tags r:id="rId18"/>
            </p:custDataLst>
          </p:nvPr>
        </p:nvSpPr>
        <p:spPr>
          <a:xfrm flipH="1">
            <a:off x="1167328" y="4077123"/>
            <a:ext cx="1738302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AU" sz="2800" b="1" dirty="0">
                <a:solidFill>
                  <a:srgbClr val="7F7F7F"/>
                </a:solidFill>
                <a:latin typeface="+mn-ea"/>
                <a:cs typeface="+mn-ea"/>
              </a:rPr>
              <a:t>现状分析</a:t>
            </a:r>
          </a:p>
        </p:txBody>
      </p:sp>
      <p:cxnSp>
        <p:nvCxnSpPr>
          <p:cNvPr id="83" name="Straight Arrow Connector 82"/>
          <p:cNvCxnSpPr/>
          <p:nvPr>
            <p:custDataLst>
              <p:tags r:id="rId19"/>
            </p:custDataLst>
          </p:nvPr>
        </p:nvCxnSpPr>
        <p:spPr>
          <a:xfrm flipH="1">
            <a:off x="3868740" y="4363103"/>
            <a:ext cx="1217742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>
            <p:custDataLst>
              <p:tags r:id="rId20"/>
            </p:custDataLst>
          </p:nvPr>
        </p:nvCxnSpPr>
        <p:spPr>
          <a:xfrm rot="10800000">
            <a:off x="3868739" y="2660601"/>
            <a:ext cx="1276598" cy="11906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95000"/>
                <a:lumOff val="5000"/>
                <a:alpha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554720" y="2359025"/>
            <a:ext cx="585470" cy="585470"/>
            <a:chOff x="13472" y="3715"/>
            <a:chExt cx="922" cy="922"/>
          </a:xfrm>
        </p:grpSpPr>
        <p:sp>
          <p:nvSpPr>
            <p:cNvPr id="42" name="Oval 41"/>
            <p:cNvSpPr/>
            <p:nvPr>
              <p:custDataLst>
                <p:tags r:id="rId30"/>
              </p:custDataLst>
            </p:nvPr>
          </p:nvSpPr>
          <p:spPr>
            <a:xfrm>
              <a:off x="13472" y="3715"/>
              <a:ext cx="922" cy="92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latin typeface="+mn-ea"/>
                <a:cs typeface="+mn-ea"/>
              </a:endParaRPr>
            </a:p>
          </p:txBody>
        </p:sp>
        <p:sp>
          <p:nvSpPr>
            <p:cNvPr id="30" name="Freeform 142"/>
            <p:cNvSpPr/>
            <p:nvPr>
              <p:custDataLst>
                <p:tags r:id="rId31"/>
              </p:custDataLst>
            </p:nvPr>
          </p:nvSpPr>
          <p:spPr bwMode="auto">
            <a:xfrm>
              <a:off x="13701" y="3990"/>
              <a:ext cx="460" cy="376"/>
            </a:xfrm>
            <a:custGeom>
              <a:avLst/>
              <a:gdLst>
                <a:gd name="T0" fmla="*/ 135 w 135"/>
                <a:gd name="T1" fmla="*/ 49 h 110"/>
                <a:gd name="T2" fmla="*/ 68 w 135"/>
                <a:gd name="T3" fmla="*/ 0 h 110"/>
                <a:gd name="T4" fmla="*/ 0 w 135"/>
                <a:gd name="T5" fmla="*/ 49 h 110"/>
                <a:gd name="T6" fmla="*/ 68 w 135"/>
                <a:gd name="T7" fmla="*/ 99 h 110"/>
                <a:gd name="T8" fmla="*/ 93 w 135"/>
                <a:gd name="T9" fmla="*/ 96 h 110"/>
                <a:gd name="T10" fmla="*/ 121 w 135"/>
                <a:gd name="T11" fmla="*/ 110 h 110"/>
                <a:gd name="T12" fmla="*/ 113 w 135"/>
                <a:gd name="T13" fmla="*/ 86 h 110"/>
                <a:gd name="T14" fmla="*/ 135 w 135"/>
                <a:gd name="T15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10">
                  <a:moveTo>
                    <a:pt x="135" y="49"/>
                  </a:moveTo>
                  <a:cubicBezTo>
                    <a:pt x="135" y="22"/>
                    <a:pt x="105" y="0"/>
                    <a:pt x="68" y="0"/>
                  </a:cubicBezTo>
                  <a:cubicBezTo>
                    <a:pt x="30" y="0"/>
                    <a:pt x="0" y="22"/>
                    <a:pt x="0" y="49"/>
                  </a:cubicBezTo>
                  <a:cubicBezTo>
                    <a:pt x="0" y="77"/>
                    <a:pt x="30" y="99"/>
                    <a:pt x="68" y="99"/>
                  </a:cubicBezTo>
                  <a:cubicBezTo>
                    <a:pt x="76" y="99"/>
                    <a:pt x="85" y="98"/>
                    <a:pt x="93" y="96"/>
                  </a:cubicBezTo>
                  <a:cubicBezTo>
                    <a:pt x="95" y="95"/>
                    <a:pt x="121" y="110"/>
                    <a:pt x="121" y="110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6" y="77"/>
                    <a:pt x="135" y="64"/>
                    <a:pt x="135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34665" y="4077335"/>
            <a:ext cx="585470" cy="585470"/>
            <a:chOff x="4779" y="6421"/>
            <a:chExt cx="922" cy="922"/>
          </a:xfrm>
        </p:grpSpPr>
        <p:sp>
          <p:nvSpPr>
            <p:cNvPr id="80" name="Oval 79"/>
            <p:cNvSpPr/>
            <p:nvPr>
              <p:custDataLst>
                <p:tags r:id="rId28"/>
              </p:custDataLst>
            </p:nvPr>
          </p:nvSpPr>
          <p:spPr>
            <a:xfrm flipH="1">
              <a:off x="4779" y="6421"/>
              <a:ext cx="922" cy="9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en-US" sz="1600" dirty="0">
                <a:latin typeface="+mn-ea"/>
                <a:cs typeface="+mn-ea"/>
              </a:endParaRPr>
            </a:p>
          </p:txBody>
        </p:sp>
        <p:sp>
          <p:nvSpPr>
            <p:cNvPr id="31" name="Freeform 149"/>
            <p:cNvSpPr/>
            <p:nvPr>
              <p:custDataLst>
                <p:tags r:id="rId29"/>
              </p:custDataLst>
            </p:nvPr>
          </p:nvSpPr>
          <p:spPr bwMode="auto">
            <a:xfrm>
              <a:off x="5008" y="6639"/>
              <a:ext cx="484" cy="474"/>
            </a:xfrm>
            <a:custGeom>
              <a:avLst/>
              <a:gdLst>
                <a:gd name="T0" fmla="*/ 133 w 142"/>
                <a:gd name="T1" fmla="*/ 95 h 139"/>
                <a:gd name="T2" fmla="*/ 106 w 142"/>
                <a:gd name="T3" fmla="*/ 89 h 139"/>
                <a:gd name="T4" fmla="*/ 83 w 142"/>
                <a:gd name="T5" fmla="*/ 67 h 139"/>
                <a:gd name="T6" fmla="*/ 111 w 142"/>
                <a:gd name="T7" fmla="*/ 39 h 139"/>
                <a:gd name="T8" fmla="*/ 119 w 142"/>
                <a:gd name="T9" fmla="*/ 38 h 139"/>
                <a:gd name="T10" fmla="*/ 133 w 142"/>
                <a:gd name="T11" fmla="*/ 16 h 139"/>
                <a:gd name="T12" fmla="*/ 125 w 142"/>
                <a:gd name="T13" fmla="*/ 9 h 139"/>
                <a:gd name="T14" fmla="*/ 104 w 142"/>
                <a:gd name="T15" fmla="*/ 23 h 139"/>
                <a:gd name="T16" fmla="*/ 103 w 142"/>
                <a:gd name="T17" fmla="*/ 30 h 139"/>
                <a:gd name="T18" fmla="*/ 75 w 142"/>
                <a:gd name="T19" fmla="*/ 58 h 139"/>
                <a:gd name="T20" fmla="*/ 51 w 142"/>
                <a:gd name="T21" fmla="*/ 34 h 139"/>
                <a:gd name="T22" fmla="*/ 45 w 142"/>
                <a:gd name="T23" fmla="*/ 7 h 139"/>
                <a:gd name="T24" fmla="*/ 29 w 142"/>
                <a:gd name="T25" fmla="*/ 0 h 139"/>
                <a:gd name="T26" fmla="*/ 39 w 142"/>
                <a:gd name="T27" fmla="*/ 10 h 139"/>
                <a:gd name="T28" fmla="*/ 35 w 142"/>
                <a:gd name="T29" fmla="*/ 27 h 139"/>
                <a:gd name="T30" fmla="*/ 18 w 142"/>
                <a:gd name="T31" fmla="*/ 32 h 139"/>
                <a:gd name="T32" fmla="*/ 3 w 142"/>
                <a:gd name="T33" fmla="*/ 17 h 139"/>
                <a:gd name="T34" fmla="*/ 9 w 142"/>
                <a:gd name="T35" fmla="*/ 43 h 139"/>
                <a:gd name="T36" fmla="*/ 37 w 142"/>
                <a:gd name="T37" fmla="*/ 48 h 139"/>
                <a:gd name="T38" fmla="*/ 58 w 142"/>
                <a:gd name="T39" fmla="*/ 70 h 139"/>
                <a:gd name="T40" fmla="*/ 12 w 142"/>
                <a:gd name="T41" fmla="*/ 115 h 139"/>
                <a:gd name="T42" fmla="*/ 12 w 142"/>
                <a:gd name="T43" fmla="*/ 129 h 139"/>
                <a:gd name="T44" fmla="*/ 13 w 142"/>
                <a:gd name="T45" fmla="*/ 130 h 139"/>
                <a:gd name="T46" fmla="*/ 26 w 142"/>
                <a:gd name="T47" fmla="*/ 130 h 139"/>
                <a:gd name="T48" fmla="*/ 72 w 142"/>
                <a:gd name="T49" fmla="*/ 84 h 139"/>
                <a:gd name="T50" fmla="*/ 92 w 142"/>
                <a:gd name="T51" fmla="*/ 103 h 139"/>
                <a:gd name="T52" fmla="*/ 97 w 142"/>
                <a:gd name="T53" fmla="*/ 131 h 139"/>
                <a:gd name="T54" fmla="*/ 119 w 142"/>
                <a:gd name="T55" fmla="*/ 138 h 139"/>
                <a:gd name="T56" fmla="*/ 105 w 142"/>
                <a:gd name="T57" fmla="*/ 124 h 139"/>
                <a:gd name="T58" fmla="*/ 109 w 142"/>
                <a:gd name="T59" fmla="*/ 110 h 139"/>
                <a:gd name="T60" fmla="*/ 123 w 142"/>
                <a:gd name="T61" fmla="*/ 106 h 139"/>
                <a:gd name="T62" fmla="*/ 139 w 142"/>
                <a:gd name="T63" fmla="*/ 122 h 139"/>
                <a:gd name="T64" fmla="*/ 133 w 142"/>
                <a:gd name="T65" fmla="*/ 9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39">
                  <a:moveTo>
                    <a:pt x="133" y="95"/>
                  </a:moveTo>
                  <a:cubicBezTo>
                    <a:pt x="126" y="87"/>
                    <a:pt x="115" y="86"/>
                    <a:pt x="106" y="8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4" y="25"/>
                    <a:pt x="52" y="14"/>
                    <a:pt x="45" y="7"/>
                  </a:cubicBezTo>
                  <a:cubicBezTo>
                    <a:pt x="41" y="2"/>
                    <a:pt x="35" y="0"/>
                    <a:pt x="2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6"/>
                    <a:pt x="3" y="36"/>
                    <a:pt x="9" y="43"/>
                  </a:cubicBezTo>
                  <a:cubicBezTo>
                    <a:pt x="17" y="50"/>
                    <a:pt x="28" y="52"/>
                    <a:pt x="37" y="4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9" y="119"/>
                    <a:pt x="9" y="125"/>
                    <a:pt x="12" y="12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17" y="133"/>
                    <a:pt x="23" y="133"/>
                    <a:pt x="26" y="130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88" y="112"/>
                    <a:pt x="90" y="123"/>
                    <a:pt x="97" y="131"/>
                  </a:cubicBezTo>
                  <a:cubicBezTo>
                    <a:pt x="103" y="136"/>
                    <a:pt x="111" y="139"/>
                    <a:pt x="119" y="138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9" y="110"/>
                    <a:pt x="109" y="110"/>
                    <a:pt x="109" y="110"/>
                  </a:cubicBezTo>
                  <a:cubicBezTo>
                    <a:pt x="123" y="106"/>
                    <a:pt x="123" y="106"/>
                    <a:pt x="123" y="106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2" y="113"/>
                    <a:pt x="140" y="102"/>
                    <a:pt x="133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557260" y="4077335"/>
            <a:ext cx="585470" cy="585470"/>
            <a:chOff x="13476" y="6421"/>
            <a:chExt cx="922" cy="922"/>
          </a:xfrm>
        </p:grpSpPr>
        <p:sp>
          <p:nvSpPr>
            <p:cNvPr id="45" name="Oval 44"/>
            <p:cNvSpPr/>
            <p:nvPr>
              <p:custDataLst>
                <p:tags r:id="rId24"/>
              </p:custDataLst>
            </p:nvPr>
          </p:nvSpPr>
          <p:spPr>
            <a:xfrm>
              <a:off x="13476" y="6421"/>
              <a:ext cx="922" cy="9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grpSp>
          <p:nvGrpSpPr>
            <p:cNvPr id="32" name="组合 31"/>
            <p:cNvGrpSpPr/>
            <p:nvPr>
              <p:custDataLst>
                <p:tags r:id="rId25"/>
              </p:custDataLst>
            </p:nvPr>
          </p:nvGrpSpPr>
          <p:grpSpPr>
            <a:xfrm>
              <a:off x="13688" y="6734"/>
              <a:ext cx="491" cy="305"/>
              <a:chOff x="8292784" y="1202455"/>
              <a:chExt cx="311687" cy="193872"/>
            </a:xfrm>
          </p:grpSpPr>
          <p:sp>
            <p:nvSpPr>
              <p:cNvPr id="37" name="Freeform 151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8297258" y="1202455"/>
                <a:ext cx="299756" cy="123780"/>
              </a:xfrm>
              <a:custGeom>
                <a:avLst/>
                <a:gdLst>
                  <a:gd name="T0" fmla="*/ 135 w 139"/>
                  <a:gd name="T1" fmla="*/ 0 h 57"/>
                  <a:gd name="T2" fmla="*/ 4 w 139"/>
                  <a:gd name="T3" fmla="*/ 0 h 57"/>
                  <a:gd name="T4" fmla="*/ 0 w 139"/>
                  <a:gd name="T5" fmla="*/ 1 h 57"/>
                  <a:gd name="T6" fmla="*/ 65 w 139"/>
                  <a:gd name="T7" fmla="*/ 55 h 57"/>
                  <a:gd name="T8" fmla="*/ 74 w 139"/>
                  <a:gd name="T9" fmla="*/ 55 h 57"/>
                  <a:gd name="T10" fmla="*/ 139 w 139"/>
                  <a:gd name="T11" fmla="*/ 1 h 57"/>
                  <a:gd name="T12" fmla="*/ 135 w 139"/>
                  <a:gd name="T1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57">
                    <a:moveTo>
                      <a:pt x="13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8" y="57"/>
                      <a:pt x="72" y="57"/>
                      <a:pt x="74" y="55"/>
                    </a:cubicBezTo>
                    <a:cubicBezTo>
                      <a:pt x="139" y="1"/>
                      <a:pt x="139" y="1"/>
                      <a:pt x="139" y="1"/>
                    </a:cubicBezTo>
                    <a:cubicBezTo>
                      <a:pt x="138" y="0"/>
                      <a:pt x="137" y="0"/>
                      <a:pt x="1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  <a:cs typeface="+mn-ea"/>
                </a:endParaRPr>
              </a:p>
            </p:txBody>
          </p:sp>
          <p:sp>
            <p:nvSpPr>
              <p:cNvPr id="41" name="Freeform 152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292784" y="1221842"/>
                <a:ext cx="311687" cy="174485"/>
              </a:xfrm>
              <a:custGeom>
                <a:avLst/>
                <a:gdLst>
                  <a:gd name="T0" fmla="*/ 77 w 144"/>
                  <a:gd name="T1" fmla="*/ 55 h 81"/>
                  <a:gd name="T2" fmla="*/ 67 w 144"/>
                  <a:gd name="T3" fmla="*/ 55 h 81"/>
                  <a:gd name="T4" fmla="*/ 0 w 144"/>
                  <a:gd name="T5" fmla="*/ 0 h 81"/>
                  <a:gd name="T6" fmla="*/ 0 w 144"/>
                  <a:gd name="T7" fmla="*/ 74 h 81"/>
                  <a:gd name="T8" fmla="*/ 6 w 144"/>
                  <a:gd name="T9" fmla="*/ 81 h 81"/>
                  <a:gd name="T10" fmla="*/ 137 w 144"/>
                  <a:gd name="T11" fmla="*/ 81 h 81"/>
                  <a:gd name="T12" fmla="*/ 144 w 144"/>
                  <a:gd name="T13" fmla="*/ 74 h 81"/>
                  <a:gd name="T14" fmla="*/ 144 w 144"/>
                  <a:gd name="T15" fmla="*/ 0 h 81"/>
                  <a:gd name="T16" fmla="*/ 77 w 144"/>
                  <a:gd name="T17" fmla="*/ 55 h 81"/>
                  <a:gd name="T18" fmla="*/ 41 w 144"/>
                  <a:gd name="T19" fmla="*/ 45 h 81"/>
                  <a:gd name="T20" fmla="*/ 10 w 144"/>
                  <a:gd name="T21" fmla="*/ 75 h 81"/>
                  <a:gd name="T22" fmla="*/ 8 w 144"/>
                  <a:gd name="T23" fmla="*/ 76 h 81"/>
                  <a:gd name="T24" fmla="*/ 6 w 144"/>
                  <a:gd name="T25" fmla="*/ 75 h 81"/>
                  <a:gd name="T26" fmla="*/ 6 w 144"/>
                  <a:gd name="T27" fmla="*/ 71 h 81"/>
                  <a:gd name="T28" fmla="*/ 37 w 144"/>
                  <a:gd name="T29" fmla="*/ 41 h 81"/>
                  <a:gd name="T30" fmla="*/ 41 w 144"/>
                  <a:gd name="T31" fmla="*/ 41 h 81"/>
                  <a:gd name="T32" fmla="*/ 41 w 144"/>
                  <a:gd name="T33" fmla="*/ 45 h 81"/>
                  <a:gd name="T34" fmla="*/ 138 w 144"/>
                  <a:gd name="T35" fmla="*/ 75 h 81"/>
                  <a:gd name="T36" fmla="*/ 136 w 144"/>
                  <a:gd name="T37" fmla="*/ 76 h 81"/>
                  <a:gd name="T38" fmla="*/ 134 w 144"/>
                  <a:gd name="T39" fmla="*/ 75 h 81"/>
                  <a:gd name="T40" fmla="*/ 102 w 144"/>
                  <a:gd name="T41" fmla="*/ 45 h 81"/>
                  <a:gd name="T42" fmla="*/ 102 w 144"/>
                  <a:gd name="T43" fmla="*/ 41 h 81"/>
                  <a:gd name="T44" fmla="*/ 106 w 144"/>
                  <a:gd name="T45" fmla="*/ 41 h 81"/>
                  <a:gd name="T46" fmla="*/ 138 w 144"/>
                  <a:gd name="T47" fmla="*/ 71 h 81"/>
                  <a:gd name="T48" fmla="*/ 138 w 144"/>
                  <a:gd name="T49" fmla="*/ 7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81">
                    <a:moveTo>
                      <a:pt x="77" y="55"/>
                    </a:moveTo>
                    <a:cubicBezTo>
                      <a:pt x="74" y="57"/>
                      <a:pt x="69" y="57"/>
                      <a:pt x="67" y="5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8"/>
                      <a:pt x="3" y="81"/>
                      <a:pt x="6" y="81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41" y="81"/>
                      <a:pt x="144" y="78"/>
                      <a:pt x="144" y="74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77" y="55"/>
                    </a:lnTo>
                    <a:close/>
                    <a:moveTo>
                      <a:pt x="41" y="45"/>
                    </a:moveTo>
                    <a:cubicBezTo>
                      <a:pt x="10" y="75"/>
                      <a:pt x="10" y="75"/>
                      <a:pt x="10" y="75"/>
                    </a:cubicBezTo>
                    <a:cubicBezTo>
                      <a:pt x="9" y="75"/>
                      <a:pt x="8" y="76"/>
                      <a:pt x="8" y="76"/>
                    </a:cubicBezTo>
                    <a:cubicBezTo>
                      <a:pt x="7" y="76"/>
                      <a:pt x="6" y="75"/>
                      <a:pt x="6" y="75"/>
                    </a:cubicBezTo>
                    <a:cubicBezTo>
                      <a:pt x="5" y="74"/>
                      <a:pt x="5" y="72"/>
                      <a:pt x="6" y="7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8" y="40"/>
                      <a:pt x="40" y="40"/>
                      <a:pt x="41" y="41"/>
                    </a:cubicBezTo>
                    <a:cubicBezTo>
                      <a:pt x="42" y="42"/>
                      <a:pt x="42" y="44"/>
                      <a:pt x="41" y="45"/>
                    </a:cubicBezTo>
                    <a:close/>
                    <a:moveTo>
                      <a:pt x="138" y="75"/>
                    </a:moveTo>
                    <a:cubicBezTo>
                      <a:pt x="137" y="75"/>
                      <a:pt x="136" y="76"/>
                      <a:pt x="136" y="76"/>
                    </a:cubicBezTo>
                    <a:cubicBezTo>
                      <a:pt x="135" y="76"/>
                      <a:pt x="134" y="75"/>
                      <a:pt x="134" y="75"/>
                    </a:cubicBezTo>
                    <a:cubicBezTo>
                      <a:pt x="102" y="45"/>
                      <a:pt x="102" y="45"/>
                      <a:pt x="102" y="45"/>
                    </a:cubicBezTo>
                    <a:cubicBezTo>
                      <a:pt x="101" y="44"/>
                      <a:pt x="101" y="42"/>
                      <a:pt x="102" y="41"/>
                    </a:cubicBezTo>
                    <a:cubicBezTo>
                      <a:pt x="103" y="40"/>
                      <a:pt x="105" y="40"/>
                      <a:pt x="106" y="4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39" y="72"/>
                      <a:pt x="139" y="74"/>
                      <a:pt x="138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  <a:cs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034665" y="2364105"/>
            <a:ext cx="585470" cy="585470"/>
            <a:chOff x="4779" y="3723"/>
            <a:chExt cx="922" cy="922"/>
          </a:xfrm>
        </p:grpSpPr>
        <p:sp>
          <p:nvSpPr>
            <p:cNvPr id="77" name="Oval 76"/>
            <p:cNvSpPr/>
            <p:nvPr>
              <p:custDataLst>
                <p:tags r:id="rId22"/>
              </p:custDataLst>
            </p:nvPr>
          </p:nvSpPr>
          <p:spPr>
            <a:xfrm flipH="1">
              <a:off x="4779" y="3723"/>
              <a:ext cx="922" cy="9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48" name="Freeform 116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4990" y="3949"/>
              <a:ext cx="519" cy="458"/>
            </a:xfrm>
            <a:custGeom>
              <a:avLst/>
              <a:gdLst>
                <a:gd name="T0" fmla="*/ 209 w 221"/>
                <a:gd name="T1" fmla="*/ 95 h 195"/>
                <a:gd name="T2" fmla="*/ 209 w 221"/>
                <a:gd name="T3" fmla="*/ 82 h 195"/>
                <a:gd name="T4" fmla="*/ 221 w 221"/>
                <a:gd name="T5" fmla="*/ 82 h 195"/>
                <a:gd name="T6" fmla="*/ 221 w 221"/>
                <a:gd name="T7" fmla="*/ 74 h 195"/>
                <a:gd name="T8" fmla="*/ 110 w 221"/>
                <a:gd name="T9" fmla="*/ 0 h 195"/>
                <a:gd name="T10" fmla="*/ 0 w 221"/>
                <a:gd name="T11" fmla="*/ 74 h 195"/>
                <a:gd name="T12" fmla="*/ 0 w 221"/>
                <a:gd name="T13" fmla="*/ 82 h 195"/>
                <a:gd name="T14" fmla="*/ 10 w 221"/>
                <a:gd name="T15" fmla="*/ 82 h 195"/>
                <a:gd name="T16" fmla="*/ 10 w 221"/>
                <a:gd name="T17" fmla="*/ 95 h 195"/>
                <a:gd name="T18" fmla="*/ 23 w 221"/>
                <a:gd name="T19" fmla="*/ 95 h 195"/>
                <a:gd name="T20" fmla="*/ 23 w 221"/>
                <a:gd name="T21" fmla="*/ 166 h 195"/>
                <a:gd name="T22" fmla="*/ 10 w 221"/>
                <a:gd name="T23" fmla="*/ 166 h 195"/>
                <a:gd name="T24" fmla="*/ 10 w 221"/>
                <a:gd name="T25" fmla="*/ 179 h 195"/>
                <a:gd name="T26" fmla="*/ 0 w 221"/>
                <a:gd name="T27" fmla="*/ 179 h 195"/>
                <a:gd name="T28" fmla="*/ 0 w 221"/>
                <a:gd name="T29" fmla="*/ 195 h 195"/>
                <a:gd name="T30" fmla="*/ 221 w 221"/>
                <a:gd name="T31" fmla="*/ 195 h 195"/>
                <a:gd name="T32" fmla="*/ 221 w 221"/>
                <a:gd name="T33" fmla="*/ 179 h 195"/>
                <a:gd name="T34" fmla="*/ 209 w 221"/>
                <a:gd name="T35" fmla="*/ 179 h 195"/>
                <a:gd name="T36" fmla="*/ 209 w 221"/>
                <a:gd name="T37" fmla="*/ 166 h 195"/>
                <a:gd name="T38" fmla="*/ 197 w 221"/>
                <a:gd name="T39" fmla="*/ 166 h 195"/>
                <a:gd name="T40" fmla="*/ 197 w 221"/>
                <a:gd name="T41" fmla="*/ 95 h 195"/>
                <a:gd name="T42" fmla="*/ 209 w 221"/>
                <a:gd name="T43" fmla="*/ 95 h 195"/>
                <a:gd name="T44" fmla="*/ 73 w 221"/>
                <a:gd name="T45" fmla="*/ 166 h 195"/>
                <a:gd name="T46" fmla="*/ 49 w 221"/>
                <a:gd name="T47" fmla="*/ 166 h 195"/>
                <a:gd name="T48" fmla="*/ 49 w 221"/>
                <a:gd name="T49" fmla="*/ 95 h 195"/>
                <a:gd name="T50" fmla="*/ 73 w 221"/>
                <a:gd name="T51" fmla="*/ 95 h 195"/>
                <a:gd name="T52" fmla="*/ 73 w 221"/>
                <a:gd name="T53" fmla="*/ 166 h 195"/>
                <a:gd name="T54" fmla="*/ 122 w 221"/>
                <a:gd name="T55" fmla="*/ 166 h 195"/>
                <a:gd name="T56" fmla="*/ 99 w 221"/>
                <a:gd name="T57" fmla="*/ 166 h 195"/>
                <a:gd name="T58" fmla="*/ 99 w 221"/>
                <a:gd name="T59" fmla="*/ 95 h 195"/>
                <a:gd name="T60" fmla="*/ 122 w 221"/>
                <a:gd name="T61" fmla="*/ 95 h 195"/>
                <a:gd name="T62" fmla="*/ 122 w 221"/>
                <a:gd name="T63" fmla="*/ 166 h 195"/>
                <a:gd name="T64" fmla="*/ 171 w 221"/>
                <a:gd name="T65" fmla="*/ 166 h 195"/>
                <a:gd name="T66" fmla="*/ 148 w 221"/>
                <a:gd name="T67" fmla="*/ 166 h 195"/>
                <a:gd name="T68" fmla="*/ 148 w 221"/>
                <a:gd name="T69" fmla="*/ 95 h 195"/>
                <a:gd name="T70" fmla="*/ 171 w 221"/>
                <a:gd name="T71" fmla="*/ 95 h 195"/>
                <a:gd name="T72" fmla="*/ 171 w 221"/>
                <a:gd name="T73" fmla="*/ 1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1" h="195">
                  <a:moveTo>
                    <a:pt x="209" y="95"/>
                  </a:moveTo>
                  <a:lnTo>
                    <a:pt x="209" y="82"/>
                  </a:lnTo>
                  <a:lnTo>
                    <a:pt x="221" y="82"/>
                  </a:lnTo>
                  <a:lnTo>
                    <a:pt x="221" y="74"/>
                  </a:lnTo>
                  <a:lnTo>
                    <a:pt x="110" y="0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10" y="82"/>
                  </a:lnTo>
                  <a:lnTo>
                    <a:pt x="10" y="95"/>
                  </a:lnTo>
                  <a:lnTo>
                    <a:pt x="23" y="95"/>
                  </a:lnTo>
                  <a:lnTo>
                    <a:pt x="23" y="166"/>
                  </a:lnTo>
                  <a:lnTo>
                    <a:pt x="10" y="166"/>
                  </a:lnTo>
                  <a:lnTo>
                    <a:pt x="10" y="179"/>
                  </a:lnTo>
                  <a:lnTo>
                    <a:pt x="0" y="179"/>
                  </a:lnTo>
                  <a:lnTo>
                    <a:pt x="0" y="195"/>
                  </a:lnTo>
                  <a:lnTo>
                    <a:pt x="221" y="195"/>
                  </a:lnTo>
                  <a:lnTo>
                    <a:pt x="221" y="179"/>
                  </a:lnTo>
                  <a:lnTo>
                    <a:pt x="209" y="179"/>
                  </a:lnTo>
                  <a:lnTo>
                    <a:pt x="209" y="166"/>
                  </a:lnTo>
                  <a:lnTo>
                    <a:pt x="197" y="166"/>
                  </a:lnTo>
                  <a:lnTo>
                    <a:pt x="197" y="95"/>
                  </a:lnTo>
                  <a:lnTo>
                    <a:pt x="209" y="95"/>
                  </a:lnTo>
                  <a:close/>
                  <a:moveTo>
                    <a:pt x="73" y="166"/>
                  </a:moveTo>
                  <a:lnTo>
                    <a:pt x="49" y="166"/>
                  </a:lnTo>
                  <a:lnTo>
                    <a:pt x="49" y="95"/>
                  </a:lnTo>
                  <a:lnTo>
                    <a:pt x="73" y="95"/>
                  </a:lnTo>
                  <a:lnTo>
                    <a:pt x="73" y="166"/>
                  </a:lnTo>
                  <a:close/>
                  <a:moveTo>
                    <a:pt x="122" y="166"/>
                  </a:moveTo>
                  <a:lnTo>
                    <a:pt x="99" y="166"/>
                  </a:lnTo>
                  <a:lnTo>
                    <a:pt x="99" y="95"/>
                  </a:lnTo>
                  <a:lnTo>
                    <a:pt x="122" y="95"/>
                  </a:lnTo>
                  <a:lnTo>
                    <a:pt x="122" y="166"/>
                  </a:lnTo>
                  <a:close/>
                  <a:moveTo>
                    <a:pt x="171" y="166"/>
                  </a:moveTo>
                  <a:lnTo>
                    <a:pt x="148" y="166"/>
                  </a:lnTo>
                  <a:lnTo>
                    <a:pt x="148" y="95"/>
                  </a:lnTo>
                  <a:lnTo>
                    <a:pt x="171" y="95"/>
                  </a:lnTo>
                  <a:lnTo>
                    <a:pt x="171" y="1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  <a:cs typeface="+mn-ea"/>
              </a:endParaRPr>
            </a:p>
          </p:txBody>
        </p:sp>
      </p:grpSp>
      <p:sp>
        <p:nvSpPr>
          <p:cNvPr id="5" name="PA_椭圆 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0" y="0"/>
            <a:ext cx="2454275" cy="1014095"/>
          </a:xfrm>
          <a:prstGeom prst="ellipse">
            <a:avLst/>
          </a:prstGeom>
          <a:solidFill>
            <a:srgbClr val="47ABB9">
              <a:alpha val="37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/>
      <p:bldP spid="46" grpId="0"/>
      <p:bldP spid="47" grpId="0"/>
      <p:bldP spid="78" grpId="0"/>
      <p:bldP spid="79" grpId="0"/>
      <p:bldP spid="81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经费使用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nature-7398655_1280"/>
          <p:cNvPicPr>
            <a:picLocks noChangeAspect="1"/>
          </p:cNvPicPr>
          <p:nvPr/>
        </p:nvPicPr>
        <p:blipFill>
          <a:blip r:embed="rId28"/>
          <a:srcRect l="365" t="-3111" r="-1031" b="8707"/>
          <a:stretch>
            <a:fillRect/>
          </a:stretch>
        </p:blipFill>
        <p:spPr>
          <a:xfrm>
            <a:off x="0" y="-252730"/>
            <a:ext cx="12317730" cy="711073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25730" y="0"/>
            <a:ext cx="12192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10800">
                <a:moveTo>
                  <a:pt x="365" y="0"/>
                </a:moveTo>
                <a:lnTo>
                  <a:pt x="19200" y="0"/>
                </a:lnTo>
                <a:lnTo>
                  <a:pt x="19200" y="10800"/>
                </a:lnTo>
                <a:lnTo>
                  <a:pt x="1764" y="10800"/>
                </a:lnTo>
                <a:lnTo>
                  <a:pt x="1803" y="10790"/>
                </a:lnTo>
                <a:cubicBezTo>
                  <a:pt x="4137" y="10158"/>
                  <a:pt x="5855" y="8025"/>
                  <a:pt x="5855" y="5490"/>
                </a:cubicBezTo>
                <a:cubicBezTo>
                  <a:pt x="5855" y="2458"/>
                  <a:pt x="3397" y="0"/>
                  <a:pt x="365" y="0"/>
                </a:cubicBezTo>
                <a:close/>
                <a:moveTo>
                  <a:pt x="0" y="0"/>
                </a:moveTo>
                <a:lnTo>
                  <a:pt x="365" y="0"/>
                </a:lnTo>
                <a:cubicBezTo>
                  <a:pt x="247" y="0"/>
                  <a:pt x="129" y="4"/>
                  <a:pt x="12" y="11"/>
                </a:cubicBez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24865" y="2413635"/>
            <a:ext cx="1778000" cy="1778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6620" y="2931160"/>
            <a:ext cx="1633855" cy="1260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rgbClr val="47ABB9"/>
                </a:solidFill>
                <a:sym typeface="+mn-ea"/>
              </a:rPr>
              <a:t>目录</a:t>
            </a:r>
            <a:r>
              <a:rPr lang="zh-CN" altLang="en-US" sz="2000" dirty="0">
                <a:solidFill>
                  <a:srgbClr val="47ABB9"/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rgbClr val="47ABB9"/>
                </a:solidFill>
                <a:sym typeface="+mn-ea"/>
              </a:rPr>
              <a:t> CONTENTS</a:t>
            </a:r>
          </a:p>
        </p:txBody>
      </p:sp>
      <p:sp>
        <p:nvSpPr>
          <p:cNvPr id="9" name="椭圆 8"/>
          <p:cNvSpPr/>
          <p:nvPr/>
        </p:nvSpPr>
        <p:spPr>
          <a:xfrm>
            <a:off x="-1473200" y="-1409065"/>
            <a:ext cx="9676130" cy="967613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矩形 2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17469" y="159210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PA_矩形 34"/>
          <p:cNvSpPr/>
          <p:nvPr>
            <p:custDataLst>
              <p:tags r:id="rId2"/>
            </p:custDataLst>
          </p:nvPr>
        </p:nvSpPr>
        <p:spPr bwMode="auto">
          <a:xfrm>
            <a:off x="8304734" y="1468958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项目创新点</a:t>
            </a:r>
          </a:p>
        </p:txBody>
      </p:sp>
      <p:sp>
        <p:nvSpPr>
          <p:cNvPr id="12" name="PA_矩形 21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74034" y="2410574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PA_矩形 63"/>
          <p:cNvSpPr/>
          <p:nvPr>
            <p:custDataLst>
              <p:tags r:id="rId4"/>
            </p:custDataLst>
          </p:nvPr>
        </p:nvSpPr>
        <p:spPr bwMode="auto">
          <a:xfrm>
            <a:off x="8611439" y="228488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实施方案</a:t>
            </a:r>
          </a:p>
        </p:txBody>
      </p:sp>
      <p:sp>
        <p:nvSpPr>
          <p:cNvPr id="14" name="PA_矩形 2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58844" y="322903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PA_矩形 69"/>
          <p:cNvSpPr/>
          <p:nvPr>
            <p:custDataLst>
              <p:tags r:id="rId6"/>
            </p:custDataLst>
          </p:nvPr>
        </p:nvSpPr>
        <p:spPr bwMode="auto">
          <a:xfrm>
            <a:off x="8611439" y="316748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重难点分析</a:t>
            </a:r>
          </a:p>
        </p:txBody>
      </p:sp>
      <p:sp>
        <p:nvSpPr>
          <p:cNvPr id="17" name="PA_矩形 21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62934" y="4047504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PA_矩形 75"/>
          <p:cNvSpPr/>
          <p:nvPr>
            <p:custDataLst>
              <p:tags r:id="rId8"/>
            </p:custDataLst>
          </p:nvPr>
        </p:nvSpPr>
        <p:spPr bwMode="auto">
          <a:xfrm>
            <a:off x="8611439" y="405008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预期成果</a:t>
            </a:r>
          </a:p>
        </p:txBody>
      </p:sp>
      <p:sp>
        <p:nvSpPr>
          <p:cNvPr id="22" name="PA_矩形 21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17469" y="486596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PA_矩形 81"/>
          <p:cNvSpPr/>
          <p:nvPr>
            <p:custDataLst>
              <p:tags r:id="rId10"/>
            </p:custDataLst>
          </p:nvPr>
        </p:nvSpPr>
        <p:spPr bwMode="auto">
          <a:xfrm>
            <a:off x="8398714" y="4866008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经费预算</a:t>
            </a:r>
          </a:p>
        </p:txBody>
      </p:sp>
      <p:grpSp>
        <p:nvGrpSpPr>
          <p:cNvPr id="16" name="PA_组合 220"/>
          <p:cNvGrpSpPr/>
          <p:nvPr>
            <p:custDataLst>
              <p:tags r:id="rId11"/>
            </p:custDataLst>
          </p:nvPr>
        </p:nvGrpSpPr>
        <p:grpSpPr>
          <a:xfrm>
            <a:off x="8087360" y="1614805"/>
            <a:ext cx="257810" cy="257810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19" name="任意多边形 221"/>
            <p:cNvSpPr/>
            <p:nvPr>
              <p:custDataLst>
                <p:tags r:id="rId24"/>
              </p:custDataLst>
            </p:nvPr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任意多边形 222"/>
            <p:cNvSpPr/>
            <p:nvPr>
              <p:custDataLst>
                <p:tags r:id="rId25"/>
              </p:custDataLst>
            </p:nvPr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21" name="PA_组合 220"/>
          <p:cNvGrpSpPr/>
          <p:nvPr>
            <p:custDataLst>
              <p:tags r:id="rId12"/>
            </p:custDataLst>
          </p:nvPr>
        </p:nvGrpSpPr>
        <p:grpSpPr>
          <a:xfrm>
            <a:off x="8278540" y="249123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24" name="任意多边形 221"/>
            <p:cNvSpPr/>
            <p:nvPr>
              <p:custDataLst>
                <p:tags r:id="rId22"/>
              </p:custDataLst>
            </p:nvPr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5" name="任意多边形 222"/>
            <p:cNvSpPr/>
            <p:nvPr>
              <p:custDataLst>
                <p:tags r:id="rId23"/>
              </p:custDataLst>
            </p:nvPr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26" name="PA_组合 220"/>
          <p:cNvGrpSpPr/>
          <p:nvPr>
            <p:custDataLst>
              <p:tags r:id="rId13"/>
            </p:custDataLst>
          </p:nvPr>
        </p:nvGrpSpPr>
        <p:grpSpPr>
          <a:xfrm>
            <a:off x="8369980" y="3302134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27" name="任意多边形 221"/>
            <p:cNvSpPr/>
            <p:nvPr>
              <p:custDataLst>
                <p:tags r:id="rId20"/>
              </p:custDataLst>
            </p:nvPr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8" name="任意多边形 222"/>
            <p:cNvSpPr/>
            <p:nvPr>
              <p:custDataLst>
                <p:tags r:id="rId21"/>
              </p:custDataLst>
            </p:nvPr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29" name="PA_组合 220"/>
          <p:cNvGrpSpPr/>
          <p:nvPr>
            <p:custDataLst>
              <p:tags r:id="rId14"/>
            </p:custDataLst>
          </p:nvPr>
        </p:nvGrpSpPr>
        <p:grpSpPr>
          <a:xfrm>
            <a:off x="8300130" y="425399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30" name="任意多边形 221"/>
            <p:cNvSpPr/>
            <p:nvPr>
              <p:custDataLst>
                <p:tags r:id="rId18"/>
              </p:custDataLst>
            </p:nvPr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1" name="任意多边形 222"/>
            <p:cNvSpPr/>
            <p:nvPr>
              <p:custDataLst>
                <p:tags r:id="rId19"/>
              </p:custDataLst>
            </p:nvPr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32" name="PA_组合 220"/>
          <p:cNvGrpSpPr/>
          <p:nvPr>
            <p:custDataLst>
              <p:tags r:id="rId15"/>
            </p:custDataLst>
          </p:nvPr>
        </p:nvGrpSpPr>
        <p:grpSpPr>
          <a:xfrm>
            <a:off x="8087405" y="5026794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33" name="任意多边形 221"/>
            <p:cNvSpPr/>
            <p:nvPr>
              <p:custDataLst>
                <p:tags r:id="rId16"/>
              </p:custDataLst>
            </p:nvPr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4" name="任意多边形 222"/>
            <p:cNvSpPr/>
            <p:nvPr>
              <p:custDataLst>
                <p:tags r:id="rId17"/>
              </p:custDataLst>
            </p:nvPr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5" grpId="0"/>
      <p:bldP spid="15" grpId="1"/>
      <p:bldP spid="18" grpId="0"/>
      <p:bldP spid="18" grpId="1"/>
      <p:bldP spid="23" grpId="0"/>
      <p:bldP spid="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ea typeface="+mn-ea"/>
                <a:cs typeface="+mn-ea"/>
              </a:rPr>
              <a:t>经费使用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94" y="1668117"/>
            <a:ext cx="9213782" cy="410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25632" y="322219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谢谢大家！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77" y="1051673"/>
            <a:ext cx="4044875" cy="1478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项目创新点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70" y="799465"/>
            <a:ext cx="2555240" cy="1336675"/>
          </a:xfrm>
          <a:prstGeom prst="ellipse">
            <a:avLst/>
          </a:prstGeom>
          <a:solidFill>
            <a:srgbClr val="47ABB9">
              <a:alpha val="43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622" y="1023623"/>
            <a:ext cx="2554539" cy="73154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项目创新点</a:t>
            </a:r>
          </a:p>
        </p:txBody>
      </p:sp>
      <p:sp>
        <p:nvSpPr>
          <p:cNvPr id="9" name="椭圆 8"/>
          <p:cNvSpPr/>
          <p:nvPr/>
        </p:nvSpPr>
        <p:spPr>
          <a:xfrm>
            <a:off x="9845654" y="1757372"/>
            <a:ext cx="431992" cy="432048"/>
          </a:xfrm>
          <a:prstGeom prst="ellipse">
            <a:avLst/>
          </a:prstGeom>
          <a:solidFill>
            <a:srgbClr val="E5594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52413" y="2276872"/>
            <a:ext cx="575989" cy="576064"/>
          </a:xfrm>
          <a:prstGeom prst="ellipse">
            <a:avLst/>
          </a:prstGeom>
          <a:solidFill>
            <a:schemeClr val="tx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760290" y="1271830"/>
            <a:ext cx="863984" cy="864096"/>
            <a:chOff x="7020272" y="1005830"/>
            <a:chExt cx="864096" cy="864096"/>
          </a:xfrm>
        </p:grpSpPr>
        <p:sp>
          <p:nvSpPr>
            <p:cNvPr id="12" name="椭圆 11"/>
            <p:cNvSpPr/>
            <p:nvPr/>
          </p:nvSpPr>
          <p:spPr>
            <a:xfrm>
              <a:off x="7020272" y="1005830"/>
              <a:ext cx="864096" cy="864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Picture 6" descr="F:\Y原创素材\4_ks02\PPT\PPT-5\PPT-056-2015工作总结\img\工作总结\image 3108.png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664" y="1145485"/>
              <a:ext cx="611312" cy="63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5666073" y="1891169"/>
            <a:ext cx="1007981" cy="1008112"/>
            <a:chOff x="1691680" y="2571750"/>
            <a:chExt cx="1008112" cy="1008112"/>
          </a:xfrm>
          <a:solidFill>
            <a:srgbClr val="FF0000"/>
          </a:solidFill>
        </p:grpSpPr>
        <p:sp>
          <p:nvSpPr>
            <p:cNvPr id="15" name="椭圆 14"/>
            <p:cNvSpPr/>
            <p:nvPr/>
          </p:nvSpPr>
          <p:spPr>
            <a:xfrm>
              <a:off x="1691680" y="2571750"/>
              <a:ext cx="1008112" cy="10081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7" descr="F:\Y原创素材\4_ks02\PPT\PPT-5\PPT-056-2015工作总结\img\工作总结\image 3072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375" y="2733437"/>
              <a:ext cx="630401" cy="630401"/>
            </a:xfrm>
            <a:prstGeom prst="rect">
              <a:avLst/>
            </a:prstGeom>
            <a:solidFill>
              <a:schemeClr val="tx2"/>
            </a:solidFill>
          </p:spPr>
        </p:pic>
      </p:grpSp>
      <p:grpSp>
        <p:nvGrpSpPr>
          <p:cNvPr id="17" name="组合 16"/>
          <p:cNvGrpSpPr/>
          <p:nvPr/>
        </p:nvGrpSpPr>
        <p:grpSpPr>
          <a:xfrm>
            <a:off x="8024343" y="1469598"/>
            <a:ext cx="719986" cy="720080"/>
            <a:chOff x="4283968" y="1203598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4283968" y="1203598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10" descr="F:\Y原创素材\4_ks02\PPT\PPT-5\PPT-056-2015工作总结\img\工作总结\image 309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6" y="1310443"/>
              <a:ext cx="580559" cy="46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椭圆 19"/>
          <p:cNvSpPr/>
          <p:nvPr/>
        </p:nvSpPr>
        <p:spPr>
          <a:xfrm>
            <a:off x="5432148" y="4870052"/>
            <a:ext cx="431992" cy="432048"/>
          </a:xfrm>
          <a:prstGeom prst="ellipse">
            <a:avLst/>
          </a:prstGeom>
          <a:solidFill>
            <a:schemeClr val="accent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7622" y="2500858"/>
            <a:ext cx="6095207" cy="2165994"/>
            <a:chOff x="440999" y="1594012"/>
            <a:chExt cx="4572000" cy="1624494"/>
          </a:xfrm>
        </p:grpSpPr>
        <p:sp>
          <p:nvSpPr>
            <p:cNvPr id="5" name="矩形 4"/>
            <p:cNvSpPr/>
            <p:nvPr/>
          </p:nvSpPr>
          <p:spPr>
            <a:xfrm>
              <a:off x="495012" y="1594012"/>
              <a:ext cx="2148945" cy="310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zh-CN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“</a:t>
              </a:r>
              <a:r>
                <a:rPr lang="zh-CN" alt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网络迷踪”活动的举行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40999" y="1851670"/>
              <a:ext cx="4572000" cy="136683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作为项目的亮点环节，我们特别设计了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网络迷踪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实践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活动，借鉴“图寻”游戏理念，设置一系列检索挑战题，引导同学们在</a:t>
              </a:r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真实网络环境中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灵活运用所学技能，快速定位所需信息。该环节不仅强化了技能转化，也显著提升了同学们参与的积极性与趣味性，成为整项活动中反响最热烈的部分。</a:t>
              </a:r>
            </a:p>
          </p:txBody>
        </p:sp>
      </p:grpSp>
      <p:pic>
        <p:nvPicPr>
          <p:cNvPr id="2" name="图片 1" descr="收集"/>
          <p:cNvPicPr>
            <a:picLocks noChangeAspect="1"/>
          </p:cNvPicPr>
          <p:nvPr/>
        </p:nvPicPr>
        <p:blipFill>
          <a:blip r:embed="rId8"/>
          <a:srcRect t="32509" r="420" b="861"/>
          <a:stretch>
            <a:fillRect/>
          </a:stretch>
        </p:blipFill>
        <p:spPr>
          <a:xfrm>
            <a:off x="6764020" y="2277110"/>
            <a:ext cx="5119370" cy="4569460"/>
          </a:xfrm>
          <a:prstGeom prst="rect">
            <a:avLst/>
          </a:prstGeom>
        </p:spPr>
      </p:pic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0416 0.38518 C -0.27239 0.3571 -0.30347 0.38333 -0.20833 0.37963 C -0.19878 0.37932 -0.1894 0.37315 -0.1802 0.37037 C -0.15677 0.36296 -0.13211 0.35988 -0.10833 0.35741 C -0.08211 0.34352 -0.05381 0.3466 -0.02708 0.33704 C 0.00886 0.32438 0.04688 0.31327 0.08334 0.30741 C 0.10764 0.2966 0.08455 0.30525 0.12188 0.3 C 0.13577 0.29815 0.14862 0.29074 0.16251 0.28889 C 0.1856 0.27438 0.16823 0.28272 0.19167 0.27778 C 0.20174 0.27562 0.22188 0.27037 0.22188 0.27037 C 0.2448 0.25679 0.26962 0.24938 0.29376 0.2463 C 0.31042 0.23889 0.32622 0.22901 0.34271 0.22037 C 0.35678 0.21296 0.37136 0.20802 0.38542 0.2 C 0.39931 0.19197 0.41164 0.17809 0.42501 0.16852 C 0.43386 0.16234 0.44323 0.15802 0.45209 0.15185 C 0.4632 0.14414 0.47396 0.13364 0.48542 0.12778 C 0.49341 0.11821 0.50139 0.11234 0.50834 0.1 C 0.51441 0.0892 0.52101 0.07685 0.52813 0.06852 C 0.53681 0.05833 0.54514 0.04722 0.55313 0.03518 C 0.55556 0.01759 0.56441 0.00802 0.56876 -0.00741 C 0.57136 -0.01636 0.57501 -0.0213 0.57813 -0.02963 C 0.58351 -0.04383 0.58872 -0.05803 0.59376 -0.07222 C 0.59914 -0.08766 0.60678 -0.10093 0.61146 -0.11667 C 0.61789 -0.13827 0.62344 -0.16049 0.62813 -0.18333 C 0.629 -0.18766 0.63039 -0.19198 0.63126 -0.1963 C 0.63178 -0.19877 0.63178 -0.20124 0.6323 -0.2037 C 0.63351 -0.20988 0.63646 -0.22222 0.63646 -0.22222 C 0.63768 -0.2392 0.63837 -0.25556 0.64063 -0.27222 C 0.64028 -0.29383 0.64028 -0.31543 0.63959 -0.33704 C 0.63924 -0.34969 0.63612 -0.35926 0.6323 -0.36852 C 0.6283 -0.3784 0.62726 -0.38303 0.62188 -0.39259 C 0.61754 -0.40031 0.60973 -0.40216 0.60417 -0.40556 C 0.58681 -0.41574 0.56685 -0.41512 0.54896 -0.42037 C 0.50591 -0.41975 0.46285 -0.42006 0.4198 -0.41852 C 0.41181 -0.41821 0.39584 -0.41482 0.39584 -0.41482 C 0.38803 -0.41173 0.38091 -0.40772 0.37292 -0.40556 C 0.36685 -0.39815 0.35816 -0.39938 0.35105 -0.3963 C 0.34185 -0.39259 0.33178 -0.38858 0.32292 -0.38333 C 0.32119 -0.38241 0.31945 -0.38117 0.31771 -0.37963 C 0.31667 -0.3787 0.3158 -0.37685 0.31459 -0.37593 C 0.30973 -0.37253 0.30122 -0.36914 0.29584 -0.36667 C 0.28803 -0.35556 0.27709 -0.35185 0.26771 -0.34074 C 0.26528 -0.33796 0.26181 -0.33796 0.25938 -0.33519 C 0.24948 -0.32438 0.23959 -0.31667 0.22917 -0.30741 C 0.22327 -0.30216 0.21771 -0.29445 0.21146 -0.29074 C 0.20365 -0.27685 0.19185 -0.27222 0.1823 -0.26296 C 0.17587 -0.25648 0.17066 -0.24691 0.16355 -0.24259 C 0.15782 -0.23457 0.15122 -0.23056 0.1448 -0.22407 C 0.13004 -0.20957 0.11598 -0.19414 0.10209 -0.17778 C 0.09619 -0.16204 0.10591 -0.18642 0.09376 -0.16482 C 0.08959 -0.15741 0.08282 -0.14784 0.07917 -0.13889 C 0.07362 -0.12593 0.06789 -0.11142 0.06146 -0.1 C 0.05903 -0.08735 0.06251 -0.10247 0.05626 -0.08889 C 0.05556 -0.08735 0.05591 -0.08488 0.05521 -0.08333 C 0.05435 -0.08148 0.05296 -0.08117 0.05209 -0.07963 C 0.04983 -0.07562 0.0481 -0.07068 0.04584 -0.06667 C 0.04428 -0.05864 0.04132 -0.05833 0.03855 -0.05185 C 0.03195 -0.03704 0.03733 -0.04414 0.03126 -0.03704 C 0.02674 -0.025 0.01928 -0.01204 0.01146 -0.00741 C 0.00851 0.00031 0.00695 2.46914E-7 9.16667E-6 2.46914E-7 " pathEditMode="relative" ptsTypes="fffffffffffffffffffffffffffffffffffffffffffffffffffffffffff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3541 0.0463 C -0.52916 0.07377 -0.5184 0.09568 -0.50833 0.11852 C -0.49548 0.14784 -0.48368 0.17346 -0.46874 0.2 C -0.46649 0.20401 -0.46302 0.20556 -0.46041 0.20926 C -0.45434 0.21759 -0.44895 0.22901 -0.4427 0.23704 C -0.4401 0.24013 -0.43697 0.24136 -0.43437 0.24445 C -0.42638 0.25371 -0.41909 0.2642 -0.41145 0.27408 C -0.40833 0.27809 -0.40434 0.2784 -0.40104 0.28148 C -0.371 0.30988 -0.34461 0.3463 -0.31145 0.36296 C -0.27847 0.39969 -0.23506 0.41574 -0.19791 0.43519 C -0.18003 0.44445 -0.16145 0.45247 -0.14374 0.46296 C -0.13385 0.46883 -0.12604 0.47377 -0.11562 0.47593 C -0.09722 0.48889 -0.07743 0.49568 -0.05833 0.50556 C -0.02899 0.52099 -0.00138 0.53827 0.02917 0.54445 C 0.0408 0.55124 0.05244 0.55278 0.06459 0.55556 C 0.07518 0.56358 0.08768 0.57037 0.09896 0.57222 C 0.11754 0.58858 0.13681 0.59043 0.1573 0.59259 C 0.18785 0.6108 0.22639 0.60617 0.2573 0.60741 C 0.28004 0.60648 0.30244 0.60679 0.32501 0.60185 C 0.33334 0.59753 0.3415 0.59661 0.35001 0.59445 C 0.36129 0.5858 0.37032 0.58426 0.37917 0.56852 C 0.38316 0.54692 0.38195 0.55494 0.3823 0.50926 C 0.38264 0.46636 0.3856 0.35895 0.36876 0.30926 C 0.36719 0.2858 0.36042 0.26482 0.35417 0.24445 C 0.35087 0.23426 0.34948 0.22315 0.3448 0.21482 C 0.34254 0.20309 0.33716 0.19537 0.33334 0.18519 C 0.31997 0.14969 0.29827 0.12192 0.27709 0.10185 C 0.27448 0.09938 0.26181 0.09229 0.25938 0.09074 C 0.2566 0.08889 0.25365 0.08766 0.25105 0.08519 C 0.2481 0.08272 0.24566 0.0784 0.24271 0.07593 C 0.24011 0.07377 0.23698 0.07408 0.23438 0.07222 C 0.21928 0.06111 0.20608 0.04877 0.18959 0.04445 C 0.179 0.03364 0.16632 0.0284 0.15417 0.02593 C 0.13299 0.0071 0.10417 0.01019 0.0823 0.00926 C 0.06233 -0.00494 0.03994 0.00617 0.01876 0.00185 C 0.01025 -0.00185 0.01598 4.93827E-7 7.5E-6 4.93827E-7 " pathEditMode="relative" ptsTypes="fffffffffffffffffffffffffffffffffff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0417 0.21481 C 0.1941 0.26389 0.17274 0.28673 0.15208 0.32006 C 0.13785 0.34352 0.12205 0.36111 0.10521 0.37777 C 0.09583 0.38703 0.08594 0.4 0.07604 0.4074 C 0.05208 0.42531 0.08229 0.39413 0.05625 0.41852 C 0.05295 0.4216 0.05035 0.42685 0.04688 0.42963 C 0.02361 0.44907 -0.00816 0.4716 -0.03333 0.48148 C -0.04687 0.49352 -0.06892 0.5037 -0.08437 0.5074 C -0.10104 0.51142 -0.09965 0.50648 -0.11788 0.51296 C -0.14323 0.52191 -0.16875 0.52963 -0.19479 0.53333 C -0.20937 0.53765 -0.22396 0.54166 -0.23872 0.54444 C -0.26372 0.55555 -0.29062 0.5571 -0.31667 0.55926 C -0.4033 0.57623 -0.50556 0.56049 -0.58125 0.55926 C -0.58281 0.55895 -0.59479 0.5574 -0.59792 0.55555 C -0.60052 0.55432 -0.6026 0.55123 -0.60521 0.55 C -0.60937 0.54815 -0.61771 0.54629 -0.61771 0.54629 C -0.63472 0.53117 -0.61267 0.54938 -0.63125 0.53889 C -0.63559 0.53642 -0.63941 0.53148 -0.64375 0.52963 C -0.64983 0.52716 -0.65573 0.525 -0.66146 0.52037 C -0.67396 0.51049 -0.68212 0.49382 -0.68958 0.47407 C -0.69149 0.46913 -0.69167 0.46111 -0.69271 0.45555 C -0.69236 0.44444 -0.69253 0.43333 -0.69167 0.42222 C -0.69115 0.41574 -0.68854 0.41389 -0.68646 0.40926 C -0.68056 0.3966 -0.67535 0.37994 -0.66979 0.36666 C -0.66684 0.35956 -0.66476 0.34753 -0.66146 0.34074 C -0.65347 0.32407 -0.64601 0.30617 -0.63854 0.28889 C -0.63385 0.27839 -0.63021 0.26666 -0.625 0.2574 C -0.61753 0.24413 -0.60764 0.21142 -0.59792 0.20555 C -0.58854 0.18889 -0.58142 0.17191 -0.56875 0.16296 C -0.56424 0.15216 -0.55955 0.14598 -0.55208 0.14259 C -0.54323 0.1321 -0.53351 0.12623 -0.52396 0.11852 C -0.50972 0.1071 -0.49583 0.09537 -0.48021 0.09074 C -0.46354 0.07592 -0.44219 0.07685 -0.42396 0.07407 C -0.40781 0.0645 -0.41997 0.07037 -0.38646 0.07222 C -0.37552 0.0787 -0.3651 0.08796 -0.35417 0.09444 C -0.34965 0.10031 -0.3467 0.10123 -0.34167 0.10555 C -0.32153 0.12345 -0.30503 0.14136 -0.28229 0.14815 C -0.27396 0.15555 -0.26424 0.15339 -0.25521 0.15555 C -0.15573 0.15247 -0.17431 0.15895 -0.12604 0.14815 C -0.11944 0.14105 -0.11181 0.13703 -0.10417 0.13518 C -0.09722 0.13117 -0.09306 0.12777 -0.08542 0.12592 C -0.07083 0.11728 -0.07726 0.11975 -0.06667 0.11666 C -0.05868 0.1108 -0.05 0.10308 -0.04167 0.1 C -0.03802 0.09568 -0.03472 0.09413 -0.03125 0.08889 C -0.02691 0.0824 -0.01736 0.06173 -0.01458 0.05185 C -0.01267 0.04506 -0.01059 0.03981 -0.00833 0.03333 C -0.00712 0.02963 -0.00417 0.02222 -0.00417 0.02222 C -0.00312 0.01512 5.55556E-7 0.00895 5.55556E-7 2.59259E-6 " pathEditMode="relative" ptsTypes="fffffffffffffffffffffffffffffffffffffffffffffff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3646 -0.53488 C 0.63386 -0.50803 0.6375 -0.54136 0.6323 -0.51081 C 0.62917 -0.4926 0.62934 -0.47223 0.62709 -0.45371 C 0.62396 -0.38673 0.61875 -0.31482 0.60313 -0.2534 C 0.60052 -0.22994 0.59636 -0.20772 0.59271 -0.18488 C 0.5882 -0.15648 0.58525 -0.1284 0.57813 -0.10155 C 0.57188 -0.07778 0.56893 -0.05155 0.55938 -0.03118 C 0.55382 -0.00494 0.55782 -0.02068 0.5448 0.01512 L 0.5448 0.01512 C 0.53941 0.03642 0.5316 0.05339 0.52396 0.07253 C 0.51598 0.09259 0.50868 0.1145 0.49896 0.13148 C 0.48559 0.15555 0.46146 0.18487 0.4448 0.2 C 0.43438 0.21018 0.42414 0.21419 0.41355 0.22253 C 0.4099 0.22561 0.40677 0.23055 0.40313 0.23364 C 0.38716 0.24722 0.3691 0.25247 0.35209 0.25926 C 0.34202 0.26389 0.33316 0.27006 0.32292 0.27253 C 0.30486 0.27191 0.28681 0.27191 0.26875 0.27037 C 0.26059 0.27006 0.25087 0.26234 0.24271 0.25926 C 0.23525 0.25277 0.22761 0.25123 0.2198 0.2466 C 0.21459 0.24352 0.21059 0.23796 0.20521 0.23549 C 0.19636 0.22592 0.18316 0.22068 0.17292 0.21697 C 0.16945 0.21296 0.16632 0.21142 0.1625 0.20956 C 0.15851 0.20247 0.1566 0.20185 0.15105 0.2 C 0.14219 0.18981 0.13177 0.18302 0.12292 0.17253 C 0.11302 0.1608 0.10677 0.14845 0.09584 0.14105 C 0.09167 0.12963 0.08108 0.12098 0.075 0.11142 C 0.06771 0.1 0.06129 0.08765 0.05313 0.07808 C 0.04827 0.06481 0.03993 0.05648 0.03334 0.04629 C 0.02709 0.03673 0.03177 0.04043 0.02605 0.03734 C 0.025 0.03549 0.02414 0.03302 0.02292 0.03179 C 0.02205 0.03055 0.02066 0.03086 0.0198 0.02994 C 0.01511 0.02345 0.01198 0.01481 0.00625 0.01142 C 0.00226 0.00401 0.00434 0.0074 5.55556E-7 3.08642E-6 " pathEditMode="relative" ptsTypes="fffffffFffffffffffffffffffffffff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3438 0.03333 C 0.82969 0.025 0.82656 0.01697 0.82292 0.0074 C 0.8191 -0.01636 0.82327 0.00432 0.81354 -0.02408 C 0.81198 -0.02871 0.81059 -0.03395 0.80938 -0.03889 C 0.80886 -0.04074 0.80886 -0.0426 0.80834 -0.04445 C 0.80295 -0.06358 0.80781 -0.04352 0.80104 -0.06297 C 0.79497 -0.08056 0.78959 -0.1 0.78438 -0.11852 C 0.78143 -0.12901 0.78021 -0.13827 0.77604 -0.14815 C 0.77379 -0.1605 0.76875 -0.17408 0.76354 -0.18334 C 0.75695 -0.21883 0.72483 -0.22439 0.70834 -0.22778 C 0.68472 -0.22593 0.66111 -0.22439 0.6375 -0.22222 C 0.62847 -0.2213 0.62014 -0.21235 0.6125 -0.20556 C 0.61059 -0.20401 0.60834 -0.20463 0.60625 -0.20371 C 0.59705 -0.19969 0.58542 -0.19074 0.57709 -0.18334 C 0.57014 -0.17716 0.56406 -0.16821 0.55625 -0.16482 C 0.53629 -0.14352 0.51684 -0.11667 0.49896 -0.09074 C 0.48646 -0.07253 0.4691 -0.06389 0.45417 -0.05371 C 0.43438 -0.04013 0.41493 -0.0284 0.39375 -0.02408 C 0.36459 -0.01111 0.33264 -0.01636 0.30417 -0.03334 C 0.29965 -0.03611 0.29375 -0.03704 0.28959 -0.04074 C 0.28004 -0.04908 0.27066 -0.06389 0.26146 -0.07037 C 0.25695 -0.0784 0.25122 -0.08272 0.24584 -0.08889 C 0.24167 -0.09383 0.2382 -0.1 0.23438 -0.10556 C 0.2191 -0.12778 0.2059 -0.15648 0.18959 -0.17593 C 0.1816 -0.18519 0.17396 -0.19753 0.16459 -0.20185 C 0.1599 -0.21019 0.15417 -0.21482 0.14792 -0.21852 C 0.14149 -0.22716 0.1349 -0.22963 0.12709 -0.23148 C 0.12118 -0.2355 0.11788 -0.23735 0.11146 -0.23889 C 0.10295 -0.24383 0.09427 -0.24506 0.08542 -0.24815 C 0.06563 -0.24753 0.04584 -0.24753 0.02604 -0.2463 C 0.02413 -0.2463 0.01997 -0.24167 0.01875 -0.24074 C 0.00955 -0.23426 -0.00087 -0.22685 -0.00833 -0.21482 C -0.01389 -0.20587 -0.01788 -0.19599 -0.02291 -0.18704 C -0.0243 -0.17994 -0.02726 -0.17716 -0.02916 -0.17037 C -0.0342 -0.15278 -0.03785 -0.13426 -0.04062 -0.11482 C -0.04028 -0.08951 -0.04045 -0.0642 -0.03958 -0.03889 C -0.03889 -0.02006 -0.02309 -0.01297 -0.01458 -0.00926 C -0.01076 -0.00463 -0.00573 2.46914E-7 2.77778E-6 2.46914E-7 " pathEditMode="relative" ptsTypes="fffffffffffffffffffffffffffffffffffff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33283 -0.417596 C -0.432593 -0.412036 -0.432243 -0.405866 -0.431203 -0.400926 C -0.430513 -0.396606 -0.428773 -0.393826 -0.428083 -0.389816 C -0.421133 -0.348146 -0.416273 -0.305246 -0.408283 -0.263886 C -0.400653 -0.223766 -0.390233 -0.187036 -0.380163 -0.149076 C -0.371833 -0.117596 -0.365403 -0.0845659 -0.357243 -0.0527759 C -0.349263 -0.0216059 -0.337633 0.00586407 -0.329123 0.0361141 C -0.325993 0.0475341 -0.325473 0.0617341 -0.320783 0.0712941 C -0.305513 0.103084 -0.323913 0.0626541 -0.309333 0.102774 C -0.302563 0.121604 -0.293533 0.139194 -0.285373 0.156484 C -0.283113 0.161424 -0.282243 0.167904 -0.280163 0.173144 C -0.272173 0.192594 -0.262803 0.212034 -0.254123 0.230554 C -0.248743 0.241974 -0.238673 0.250314 -0.232243 0.260184 C -0.224433 0.271914 -0.217493 0.282714 -0.209333 0.293524 C -0.201343 0.304324 -0.195443 0.320684 -0.186413 0.328704 C -0.173913 0.339814 -0.163843 0.357404 -0.152033 0.369444 C -0.121313 0.400614 -0.162283 0.353704 -0.137453 0.380554 C -0.125133 0.394134 -0.114533 0.414194 -0.0999529 0.419444 C -0.0895329 0.431794 -0.0812029 0.436114 -0.0687029 0.437964 C -0.0582829 0.448764 -0.0471729 0.448454 -0.0353729 0.452774 C -0.0266929 0.451544 -0.0178329 0.451854 -0.00933291 0.449074 C -0.00394292 0.447224 -0.00290291 0.422224 -0.00203292 0.417594 C 0.00195708 0.394444 0.00473709 0.373764 0.00629708 0.349074 C 0.00594708 0.292284 0.00629708 0.235494 0.00525708 0.178704 C 0.00507708 0.171604 0.00195708 0.165434 0.00108708 0.158334 C -0.00117292 0.137964 -0.00516292 0.113894 -0.0134929 0.0990741 C -0.0148829 0.0885841 -0.0183529 0.0805541 -0.0207829 0.0712941 C -0.0289429 0.0388941 -0.0180129 0.0787041 -0.0239129 0.0509241 C -0.0263429 0.0391941 -0.0313829 0.0228441 -0.0364129 0.0138941 C -0.0381529 0.00493407 -0.0405799 0.00833408 -0.0405799 -0.000923704 L -0.433283 -0.417596 Z " pathEditMode="relative" rAng="0" ptsTypes="fffffffffffffffffffffffffffff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0" y="43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ldLvl="0" animBg="1"/>
      <p:bldP spid="9" grpId="1" bldLvl="0" animBg="1"/>
      <p:bldP spid="9" grpId="2" bldLvl="0" animBg="1"/>
      <p:bldP spid="10" grpId="0" animBg="1"/>
      <p:bldP spid="10" grpId="1" animBg="1"/>
      <p:bldP spid="10" grpId="2" animBg="1"/>
      <p:bldP spid="20" grpId="0" bldLvl="0" animBg="1"/>
      <p:bldP spid="20" grpId="1" bldLvl="0" animBg="1"/>
      <p:bldP spid="20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622" y="1023623"/>
            <a:ext cx="2554539" cy="73154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项目创新点</a:t>
            </a:r>
          </a:p>
        </p:txBody>
      </p:sp>
      <p:sp>
        <p:nvSpPr>
          <p:cNvPr id="9" name="椭圆 8"/>
          <p:cNvSpPr/>
          <p:nvPr/>
        </p:nvSpPr>
        <p:spPr>
          <a:xfrm>
            <a:off x="9845654" y="1757372"/>
            <a:ext cx="431992" cy="432048"/>
          </a:xfrm>
          <a:prstGeom prst="ellipse">
            <a:avLst/>
          </a:prstGeom>
          <a:solidFill>
            <a:srgbClr val="E5594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52413" y="2276872"/>
            <a:ext cx="575989" cy="576064"/>
          </a:xfrm>
          <a:prstGeom prst="ellipse">
            <a:avLst/>
          </a:prstGeom>
          <a:solidFill>
            <a:schemeClr val="tx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4205" y="1271830"/>
            <a:ext cx="863984" cy="864096"/>
            <a:chOff x="7020272" y="1005830"/>
            <a:chExt cx="864096" cy="864096"/>
          </a:xfrm>
        </p:grpSpPr>
        <p:sp>
          <p:nvSpPr>
            <p:cNvPr id="12" name="椭圆 11"/>
            <p:cNvSpPr/>
            <p:nvPr/>
          </p:nvSpPr>
          <p:spPr>
            <a:xfrm>
              <a:off x="7020272" y="1005830"/>
              <a:ext cx="864096" cy="864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Picture 6" descr="F:\Y原创素材\4_ks02\PPT\PPT-5\PPT-056-2015工作总结\img\工作总结\image 3108.png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664" y="1145485"/>
              <a:ext cx="611312" cy="63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6440138" y="1891169"/>
            <a:ext cx="1007981" cy="1008112"/>
            <a:chOff x="1691680" y="2571750"/>
            <a:chExt cx="1008112" cy="1008112"/>
          </a:xfrm>
          <a:solidFill>
            <a:srgbClr val="FF0000"/>
          </a:solidFill>
        </p:grpSpPr>
        <p:sp>
          <p:nvSpPr>
            <p:cNvPr id="15" name="椭圆 14"/>
            <p:cNvSpPr/>
            <p:nvPr/>
          </p:nvSpPr>
          <p:spPr>
            <a:xfrm>
              <a:off x="1691680" y="2571750"/>
              <a:ext cx="1008112" cy="10081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7" descr="F:\Y原创素材\4_ks02\PPT\PPT-5\PPT-056-2015工作总结\img\工作总结\image 3072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375" y="2733437"/>
              <a:ext cx="630401" cy="630401"/>
            </a:xfrm>
            <a:prstGeom prst="rect">
              <a:avLst/>
            </a:prstGeom>
            <a:solidFill>
              <a:schemeClr val="tx2"/>
            </a:solidFill>
          </p:spPr>
        </p:pic>
      </p:grpSp>
      <p:grpSp>
        <p:nvGrpSpPr>
          <p:cNvPr id="17" name="组合 16"/>
          <p:cNvGrpSpPr/>
          <p:nvPr/>
        </p:nvGrpSpPr>
        <p:grpSpPr>
          <a:xfrm>
            <a:off x="8024343" y="1469598"/>
            <a:ext cx="719986" cy="720080"/>
            <a:chOff x="4283968" y="1203598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4283968" y="1203598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10" descr="F:\Y原创素材\4_ks02\PPT\PPT-5\PPT-056-2015工作总结\img\工作总结\image 309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6" y="1310443"/>
              <a:ext cx="580559" cy="46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椭圆 19"/>
          <p:cNvSpPr/>
          <p:nvPr/>
        </p:nvSpPr>
        <p:spPr>
          <a:xfrm>
            <a:off x="5432148" y="4870052"/>
            <a:ext cx="431992" cy="432048"/>
          </a:xfrm>
          <a:prstGeom prst="ellipse">
            <a:avLst/>
          </a:prstGeom>
          <a:solidFill>
            <a:schemeClr val="accent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7622" y="2500858"/>
            <a:ext cx="6095207" cy="1819919"/>
            <a:chOff x="440999" y="1594012"/>
            <a:chExt cx="4572000" cy="1364938"/>
          </a:xfrm>
        </p:grpSpPr>
        <p:sp>
          <p:nvSpPr>
            <p:cNvPr id="5" name="矩形 4"/>
            <p:cNvSpPr/>
            <p:nvPr/>
          </p:nvSpPr>
          <p:spPr>
            <a:xfrm>
              <a:off x="495012" y="1594012"/>
              <a:ext cx="2128162" cy="331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altLang="zh-CN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“</a:t>
              </a:r>
              <a:r>
                <a:rPr lang="zh-CN" alt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线下沙龙”活动的举办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40999" y="1851670"/>
              <a:ext cx="4572000" cy="110728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除了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网络谜踪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线下实践活动，我们还设计了“信息寻宝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智探未来”主题沙龙活动。在该活动中，我们整合了先前的整理分析结果，将实用的信息检索技巧</a:t>
              </a:r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分享给更多的同学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。现场热烈的讨论与思维碰撞，让该环节成为公认的兼具趣味性与实用性的亮点内容。</a:t>
              </a:r>
            </a:p>
          </p:txBody>
        </p:sp>
      </p:grpSp>
      <p:pic>
        <p:nvPicPr>
          <p:cNvPr id="6" name="图片 5" descr="沙龙海报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690" y="875030"/>
            <a:ext cx="4227830" cy="5981065"/>
          </a:xfrm>
          <a:prstGeom prst="rect">
            <a:avLst/>
          </a:prstGeom>
        </p:spPr>
      </p:pic>
      <p:sp>
        <p:nvSpPr>
          <p:cNvPr id="2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70" y="799465"/>
            <a:ext cx="2555240" cy="1336675"/>
          </a:xfrm>
          <a:prstGeom prst="ellipse">
            <a:avLst/>
          </a:prstGeom>
          <a:solidFill>
            <a:srgbClr val="47ABB9">
              <a:alpha val="43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3" name="图片 22" descr="蓝色科技线条背景矢量素材_爱给网_aigei_co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028565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0416 0.38518 C -0.27239 0.3571 -0.30347 0.38333 -0.20833 0.37963 C -0.19878 0.37932 -0.1894 0.37315 -0.1802 0.37037 C -0.15677 0.36296 -0.13211 0.35988 -0.10833 0.35741 C -0.08211 0.34352 -0.05381 0.3466 -0.02708 0.33704 C 0.00886 0.32438 0.04688 0.31327 0.08334 0.30741 C 0.10764 0.2966 0.08455 0.30525 0.12188 0.3 C 0.13577 0.29815 0.14862 0.29074 0.16251 0.28889 C 0.1856 0.27438 0.16823 0.28272 0.19167 0.27778 C 0.20174 0.27562 0.22188 0.27037 0.22188 0.27037 C 0.2448 0.25679 0.26962 0.24938 0.29376 0.2463 C 0.31042 0.23889 0.32622 0.22901 0.34271 0.22037 C 0.35678 0.21296 0.37136 0.20802 0.38542 0.2 C 0.39931 0.19197 0.41164 0.17809 0.42501 0.16852 C 0.43386 0.16234 0.44323 0.15802 0.45209 0.15185 C 0.4632 0.14414 0.47396 0.13364 0.48542 0.12778 C 0.49341 0.11821 0.50139 0.11234 0.50834 0.1 C 0.51441 0.0892 0.52101 0.07685 0.52813 0.06852 C 0.53681 0.05833 0.54514 0.04722 0.55313 0.03518 C 0.55556 0.01759 0.56441 0.00802 0.56876 -0.00741 C 0.57136 -0.01636 0.57501 -0.0213 0.57813 -0.02963 C 0.58351 -0.04383 0.58872 -0.05803 0.59376 -0.07222 C 0.59914 -0.08766 0.60678 -0.10093 0.61146 -0.11667 C 0.61789 -0.13827 0.62344 -0.16049 0.62813 -0.18333 C 0.629 -0.18766 0.63039 -0.19198 0.63126 -0.1963 C 0.63178 -0.19877 0.63178 -0.20124 0.6323 -0.2037 C 0.63351 -0.20988 0.63646 -0.22222 0.63646 -0.22222 C 0.63768 -0.2392 0.63837 -0.25556 0.64063 -0.27222 C 0.64028 -0.29383 0.64028 -0.31543 0.63959 -0.33704 C 0.63924 -0.34969 0.63612 -0.35926 0.6323 -0.36852 C 0.6283 -0.3784 0.62726 -0.38303 0.62188 -0.39259 C 0.61754 -0.40031 0.60973 -0.40216 0.60417 -0.40556 C 0.58681 -0.41574 0.56685 -0.41512 0.54896 -0.42037 C 0.50591 -0.41975 0.46285 -0.42006 0.4198 -0.41852 C 0.41181 -0.41821 0.39584 -0.41482 0.39584 -0.41482 C 0.38803 -0.41173 0.38091 -0.40772 0.37292 -0.40556 C 0.36685 -0.39815 0.35816 -0.39938 0.35105 -0.3963 C 0.34185 -0.39259 0.33178 -0.38858 0.32292 -0.38333 C 0.32119 -0.38241 0.31945 -0.38117 0.31771 -0.37963 C 0.31667 -0.3787 0.3158 -0.37685 0.31459 -0.37593 C 0.30973 -0.37253 0.30122 -0.36914 0.29584 -0.36667 C 0.28803 -0.35556 0.27709 -0.35185 0.26771 -0.34074 C 0.26528 -0.33796 0.26181 -0.33796 0.25938 -0.33519 C 0.24948 -0.32438 0.23959 -0.31667 0.22917 -0.30741 C 0.22327 -0.30216 0.21771 -0.29445 0.21146 -0.29074 C 0.20365 -0.27685 0.19185 -0.27222 0.1823 -0.26296 C 0.17587 -0.25648 0.17066 -0.24691 0.16355 -0.24259 C 0.15782 -0.23457 0.15122 -0.23056 0.1448 -0.22407 C 0.13004 -0.20957 0.11598 -0.19414 0.10209 -0.17778 C 0.09619 -0.16204 0.10591 -0.18642 0.09376 -0.16482 C 0.08959 -0.15741 0.08282 -0.14784 0.07917 -0.13889 C 0.07362 -0.12593 0.06789 -0.11142 0.06146 -0.1 C 0.05903 -0.08735 0.06251 -0.10247 0.05626 -0.08889 C 0.05556 -0.08735 0.05591 -0.08488 0.05521 -0.08333 C 0.05435 -0.08148 0.05296 -0.08117 0.05209 -0.07963 C 0.04983 -0.07562 0.0481 -0.07068 0.04584 -0.06667 C 0.04428 -0.05864 0.04132 -0.05833 0.03855 -0.05185 C 0.03195 -0.03704 0.03733 -0.04414 0.03126 -0.03704 C 0.02674 -0.025 0.01928 -0.01204 0.01146 -0.00741 C 0.00851 0.00031 0.00695 2.46914E-7 9.16667E-6 2.46914E-7 " pathEditMode="relative" ptsTypes="fffffffffffffffffffffffffffffffffffffffffffffffffffffffffff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3541 0.0463 C -0.52916 0.07377 -0.5184 0.09568 -0.50833 0.11852 C -0.49548 0.14784 -0.48368 0.17346 -0.46874 0.2 C -0.46649 0.20401 -0.46302 0.20556 -0.46041 0.20926 C -0.45434 0.21759 -0.44895 0.22901 -0.4427 0.23704 C -0.4401 0.24013 -0.43697 0.24136 -0.43437 0.24445 C -0.42638 0.25371 -0.41909 0.2642 -0.41145 0.27408 C -0.40833 0.27809 -0.40434 0.2784 -0.40104 0.28148 C -0.371 0.30988 -0.34461 0.3463 -0.31145 0.36296 C -0.27847 0.39969 -0.23506 0.41574 -0.19791 0.43519 C -0.18003 0.44445 -0.16145 0.45247 -0.14374 0.46296 C -0.13385 0.46883 -0.12604 0.47377 -0.11562 0.47593 C -0.09722 0.48889 -0.07743 0.49568 -0.05833 0.50556 C -0.02899 0.52099 -0.00138 0.53827 0.02917 0.54445 C 0.0408 0.55124 0.05244 0.55278 0.06459 0.55556 C 0.07518 0.56358 0.08768 0.57037 0.09896 0.57222 C 0.11754 0.58858 0.13681 0.59043 0.1573 0.59259 C 0.18785 0.6108 0.22639 0.60617 0.2573 0.60741 C 0.28004 0.60648 0.30244 0.60679 0.32501 0.60185 C 0.33334 0.59753 0.3415 0.59661 0.35001 0.59445 C 0.36129 0.5858 0.37032 0.58426 0.37917 0.56852 C 0.38316 0.54692 0.38195 0.55494 0.3823 0.50926 C 0.38264 0.46636 0.3856 0.35895 0.36876 0.30926 C 0.36719 0.2858 0.36042 0.26482 0.35417 0.24445 C 0.35087 0.23426 0.34948 0.22315 0.3448 0.21482 C 0.34254 0.20309 0.33716 0.19537 0.33334 0.18519 C 0.31997 0.14969 0.29827 0.12192 0.27709 0.10185 C 0.27448 0.09938 0.26181 0.09229 0.25938 0.09074 C 0.2566 0.08889 0.25365 0.08766 0.25105 0.08519 C 0.2481 0.08272 0.24566 0.0784 0.24271 0.07593 C 0.24011 0.07377 0.23698 0.07408 0.23438 0.07222 C 0.21928 0.06111 0.20608 0.04877 0.18959 0.04445 C 0.179 0.03364 0.16632 0.0284 0.15417 0.02593 C 0.13299 0.0071 0.10417 0.01019 0.0823 0.00926 C 0.06233 -0.00494 0.03994 0.00617 0.01876 0.00185 C 0.01025 -0.00185 0.01598 4.93827E-7 7.5E-6 4.93827E-7 " pathEditMode="relative" ptsTypes="fffffffffffffffffffffffffffffffffff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0417 0.21481 C 0.1941 0.26389 0.17274 0.28673 0.15208 0.32006 C 0.13785 0.34352 0.12205 0.36111 0.10521 0.37777 C 0.09583 0.38703 0.08594 0.4 0.07604 0.4074 C 0.05208 0.42531 0.08229 0.39413 0.05625 0.41852 C 0.05295 0.4216 0.05035 0.42685 0.04688 0.42963 C 0.02361 0.44907 -0.00816 0.4716 -0.03333 0.48148 C -0.04687 0.49352 -0.06892 0.5037 -0.08437 0.5074 C -0.10104 0.51142 -0.09965 0.50648 -0.11788 0.51296 C -0.14323 0.52191 -0.16875 0.52963 -0.19479 0.53333 C -0.20937 0.53765 -0.22396 0.54166 -0.23872 0.54444 C -0.26372 0.55555 -0.29062 0.5571 -0.31667 0.55926 C -0.4033 0.57623 -0.50556 0.56049 -0.58125 0.55926 C -0.58281 0.55895 -0.59479 0.5574 -0.59792 0.55555 C -0.60052 0.55432 -0.6026 0.55123 -0.60521 0.55 C -0.60937 0.54815 -0.61771 0.54629 -0.61771 0.54629 C -0.63472 0.53117 -0.61267 0.54938 -0.63125 0.53889 C -0.63559 0.53642 -0.63941 0.53148 -0.64375 0.52963 C -0.64983 0.52716 -0.65573 0.525 -0.66146 0.52037 C -0.67396 0.51049 -0.68212 0.49382 -0.68958 0.47407 C -0.69149 0.46913 -0.69167 0.46111 -0.69271 0.45555 C -0.69236 0.44444 -0.69253 0.43333 -0.69167 0.42222 C -0.69115 0.41574 -0.68854 0.41389 -0.68646 0.40926 C -0.68056 0.3966 -0.67535 0.37994 -0.66979 0.36666 C -0.66684 0.35956 -0.66476 0.34753 -0.66146 0.34074 C -0.65347 0.32407 -0.64601 0.30617 -0.63854 0.28889 C -0.63385 0.27839 -0.63021 0.26666 -0.625 0.2574 C -0.61753 0.24413 -0.60764 0.21142 -0.59792 0.20555 C -0.58854 0.18889 -0.58142 0.17191 -0.56875 0.16296 C -0.56424 0.15216 -0.55955 0.14598 -0.55208 0.14259 C -0.54323 0.1321 -0.53351 0.12623 -0.52396 0.11852 C -0.50972 0.1071 -0.49583 0.09537 -0.48021 0.09074 C -0.46354 0.07592 -0.44219 0.07685 -0.42396 0.07407 C -0.40781 0.0645 -0.41997 0.07037 -0.38646 0.07222 C -0.37552 0.0787 -0.3651 0.08796 -0.35417 0.09444 C -0.34965 0.10031 -0.3467 0.10123 -0.34167 0.10555 C -0.32153 0.12345 -0.30503 0.14136 -0.28229 0.14815 C -0.27396 0.15555 -0.26424 0.15339 -0.25521 0.15555 C -0.15573 0.15247 -0.17431 0.15895 -0.12604 0.14815 C -0.11944 0.14105 -0.11181 0.13703 -0.10417 0.13518 C -0.09722 0.13117 -0.09306 0.12777 -0.08542 0.12592 C -0.07083 0.11728 -0.07726 0.11975 -0.06667 0.11666 C -0.05868 0.1108 -0.05 0.10308 -0.04167 0.1 C -0.03802 0.09568 -0.03472 0.09413 -0.03125 0.08889 C -0.02691 0.0824 -0.01736 0.06173 -0.01458 0.05185 C -0.01267 0.04506 -0.01059 0.03981 -0.00833 0.03333 C -0.00712 0.02963 -0.00417 0.02222 -0.00417 0.02222 C -0.00312 0.01512 5.55556E-7 0.00895 5.55556E-7 2.59259E-6 " pathEditMode="relative" ptsTypes="fffffffffffffffffffffffffffffffffffffffffffffff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3646 -0.53488 C 0.63386 -0.50803 0.6375 -0.54136 0.6323 -0.51081 C 0.62917 -0.4926 0.62934 -0.47223 0.62709 -0.45371 C 0.62396 -0.38673 0.61875 -0.31482 0.60313 -0.2534 C 0.60052 -0.22994 0.59636 -0.20772 0.59271 -0.18488 C 0.5882 -0.15648 0.58525 -0.1284 0.57813 -0.10155 C 0.57188 -0.07778 0.56893 -0.05155 0.55938 -0.03118 C 0.55382 -0.00494 0.55782 -0.02068 0.5448 0.01512 L 0.5448 0.01512 C 0.53941 0.03642 0.5316 0.05339 0.52396 0.07253 C 0.51598 0.09259 0.50868 0.1145 0.49896 0.13148 C 0.48559 0.15555 0.46146 0.18487 0.4448 0.2 C 0.43438 0.21018 0.42414 0.21419 0.41355 0.22253 C 0.4099 0.22561 0.40677 0.23055 0.40313 0.23364 C 0.38716 0.24722 0.3691 0.25247 0.35209 0.25926 C 0.34202 0.26389 0.33316 0.27006 0.32292 0.27253 C 0.30486 0.27191 0.28681 0.27191 0.26875 0.27037 C 0.26059 0.27006 0.25087 0.26234 0.24271 0.25926 C 0.23525 0.25277 0.22761 0.25123 0.2198 0.2466 C 0.21459 0.24352 0.21059 0.23796 0.20521 0.23549 C 0.19636 0.22592 0.18316 0.22068 0.17292 0.21697 C 0.16945 0.21296 0.16632 0.21142 0.1625 0.20956 C 0.15851 0.20247 0.1566 0.20185 0.15105 0.2 C 0.14219 0.18981 0.13177 0.18302 0.12292 0.17253 C 0.11302 0.1608 0.10677 0.14845 0.09584 0.14105 C 0.09167 0.12963 0.08108 0.12098 0.075 0.11142 C 0.06771 0.1 0.06129 0.08765 0.05313 0.07808 C 0.04827 0.06481 0.03993 0.05648 0.03334 0.04629 C 0.02709 0.03673 0.03177 0.04043 0.02605 0.03734 C 0.025 0.03549 0.02414 0.03302 0.02292 0.03179 C 0.02205 0.03055 0.02066 0.03086 0.0198 0.02994 C 0.01511 0.02345 0.01198 0.01481 0.00625 0.01142 C 0.00226 0.00401 0.00434 0.0074 5.55556E-7 3.08642E-6 " pathEditMode="relative" ptsTypes="fffffffFffffffffffffffffffffffff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3438 0.03333 C 0.82969 0.025 0.82656 0.01697 0.82292 0.0074 C 0.8191 -0.01636 0.82327 0.00432 0.81354 -0.02408 C 0.81198 -0.02871 0.81059 -0.03395 0.80938 -0.03889 C 0.80886 -0.04074 0.80886 -0.0426 0.80834 -0.04445 C 0.80295 -0.06358 0.80781 -0.04352 0.80104 -0.06297 C 0.79497 -0.08056 0.78959 -0.1 0.78438 -0.11852 C 0.78143 -0.12901 0.78021 -0.13827 0.77604 -0.14815 C 0.77379 -0.1605 0.76875 -0.17408 0.76354 -0.18334 C 0.75695 -0.21883 0.72483 -0.22439 0.70834 -0.22778 C 0.68472 -0.22593 0.66111 -0.22439 0.6375 -0.22222 C 0.62847 -0.2213 0.62014 -0.21235 0.6125 -0.20556 C 0.61059 -0.20401 0.60834 -0.20463 0.60625 -0.20371 C 0.59705 -0.19969 0.58542 -0.19074 0.57709 -0.18334 C 0.57014 -0.17716 0.56406 -0.16821 0.55625 -0.16482 C 0.53629 -0.14352 0.51684 -0.11667 0.49896 -0.09074 C 0.48646 -0.07253 0.4691 -0.06389 0.45417 -0.05371 C 0.43438 -0.04013 0.41493 -0.0284 0.39375 -0.02408 C 0.36459 -0.01111 0.33264 -0.01636 0.30417 -0.03334 C 0.29965 -0.03611 0.29375 -0.03704 0.28959 -0.04074 C 0.28004 -0.04908 0.27066 -0.06389 0.26146 -0.07037 C 0.25695 -0.0784 0.25122 -0.08272 0.24584 -0.08889 C 0.24167 -0.09383 0.2382 -0.1 0.23438 -0.10556 C 0.2191 -0.12778 0.2059 -0.15648 0.18959 -0.17593 C 0.1816 -0.18519 0.17396 -0.19753 0.16459 -0.20185 C 0.1599 -0.21019 0.15417 -0.21482 0.14792 -0.21852 C 0.14149 -0.22716 0.1349 -0.22963 0.12709 -0.23148 C 0.12118 -0.2355 0.11788 -0.23735 0.11146 -0.23889 C 0.10295 -0.24383 0.09427 -0.24506 0.08542 -0.24815 C 0.06563 -0.24753 0.04584 -0.24753 0.02604 -0.2463 C 0.02413 -0.2463 0.01997 -0.24167 0.01875 -0.24074 C 0.00955 -0.23426 -0.00087 -0.22685 -0.00833 -0.21482 C -0.01389 -0.20587 -0.01788 -0.19599 -0.02291 -0.18704 C -0.0243 -0.17994 -0.02726 -0.17716 -0.02916 -0.17037 C -0.0342 -0.15278 -0.03785 -0.13426 -0.04062 -0.11482 C -0.04028 -0.08951 -0.04045 -0.0642 -0.03958 -0.03889 C -0.03889 -0.02006 -0.02309 -0.01297 -0.01458 -0.00926 C -0.01076 -0.00463 -0.00573 2.46914E-7 2.77778E-6 2.46914E-7 " pathEditMode="relative" ptsTypes="fffffffffffffffffffffffffffffffffffff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33283 -0.417596 C -0.432593 -0.412036 -0.432243 -0.405866 -0.431203 -0.400926 C -0.430513 -0.396606 -0.428773 -0.393826 -0.428083 -0.389816 C -0.421133 -0.348146 -0.416273 -0.305246 -0.408283 -0.263886 C -0.400653 -0.223766 -0.390233 -0.187036 -0.380163 -0.149076 C -0.371833 -0.117596 -0.365403 -0.0845659 -0.357243 -0.0527759 C -0.349263 -0.0216059 -0.337633 0.00586407 -0.329123 0.0361141 C -0.325993 0.0475341 -0.325473 0.0617341 -0.320783 0.0712941 C -0.305513 0.103084 -0.323913 0.0626541 -0.309333 0.102774 C -0.302563 0.121604 -0.293533 0.139194 -0.285373 0.156484 C -0.283113 0.161424 -0.282243 0.167904 -0.280163 0.173144 C -0.272173 0.192594 -0.262803 0.212034 -0.254123 0.230554 C -0.248743 0.241974 -0.238673 0.250314 -0.232243 0.260184 C -0.224433 0.271914 -0.217493 0.282714 -0.209333 0.293524 C -0.201343 0.304324 -0.195443 0.320684 -0.186413 0.328704 C -0.173913 0.339814 -0.163843 0.357404 -0.152033 0.369444 C -0.121313 0.400614 -0.162283 0.353704 -0.137453 0.380554 C -0.125133 0.394134 -0.114533 0.414194 -0.0999529 0.419444 C -0.0895329 0.431794 -0.0812029 0.436114 -0.0687029 0.437964 C -0.0582829 0.448764 -0.0471729 0.448454 -0.0353729 0.452774 C -0.0266929 0.451544 -0.0178329 0.451854 -0.00933291 0.449074 C -0.00394292 0.447224 -0.00290291 0.422224 -0.00203292 0.417594 C 0.00195708 0.394444 0.00473709 0.373764 0.00629708 0.349074 C 0.00594708 0.292284 0.00629708 0.235494 0.00525708 0.178704 C 0.00507708 0.171604 0.00195708 0.165434 0.00108708 0.158334 C -0.00117292 0.137964 -0.00516292 0.113894 -0.0134929 0.0990741 C -0.0148829 0.0885841 -0.0183529 0.0805541 -0.0207829 0.0712941 C -0.0289429 0.0388941 -0.0180129 0.0787041 -0.0239129 0.0509241 C -0.0263429 0.0391941 -0.0313829 0.0228441 -0.0364129 0.0138941 C -0.0381529 0.00493407 -0.0405799 0.00833408 -0.0405799 -0.000923704 L -0.433283 -0.417596 Z " pathEditMode="relative" rAng="0" ptsTypes="fffffffffffffffffffffffffffff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0" y="43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ldLvl="0" animBg="1"/>
      <p:bldP spid="9" grpId="1" bldLvl="0" animBg="1"/>
      <p:bldP spid="9" grpId="2" bldLvl="0" animBg="1"/>
      <p:bldP spid="10" grpId="0" bldLvl="0" animBg="1"/>
      <p:bldP spid="10" grpId="1" bldLvl="0" animBg="1"/>
      <p:bldP spid="10" grpId="2" bldLvl="0" animBg="1"/>
      <p:bldP spid="20" grpId="0" bldLvl="0" animBg="1"/>
      <p:bldP spid="20" grpId="1" bldLvl="0" animBg="1"/>
      <p:bldP spid="20" grpId="2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4">
            <a:alphaModFix amt="46000"/>
          </a:blip>
          <a:stretch>
            <a:fillRect/>
          </a:stretch>
        </p:blipFill>
        <p:spPr>
          <a:xfrm>
            <a:off x="0" y="4949190"/>
            <a:ext cx="1962785" cy="19088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7622" y="1023623"/>
            <a:ext cx="2554539" cy="73154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项目创新点</a:t>
            </a:r>
          </a:p>
        </p:txBody>
      </p:sp>
      <p:sp>
        <p:nvSpPr>
          <p:cNvPr id="9" name="椭圆 8"/>
          <p:cNvSpPr/>
          <p:nvPr/>
        </p:nvSpPr>
        <p:spPr>
          <a:xfrm>
            <a:off x="9845654" y="1757372"/>
            <a:ext cx="431992" cy="432048"/>
          </a:xfrm>
          <a:prstGeom prst="ellipse">
            <a:avLst/>
          </a:prstGeom>
          <a:solidFill>
            <a:srgbClr val="E5594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52413" y="2276872"/>
            <a:ext cx="575989" cy="576064"/>
          </a:xfrm>
          <a:prstGeom prst="ellipse">
            <a:avLst/>
          </a:prstGeom>
          <a:solidFill>
            <a:schemeClr val="tx2"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760290" y="1271830"/>
            <a:ext cx="863984" cy="864096"/>
            <a:chOff x="7020272" y="1005830"/>
            <a:chExt cx="864096" cy="864096"/>
          </a:xfrm>
        </p:grpSpPr>
        <p:sp>
          <p:nvSpPr>
            <p:cNvPr id="12" name="椭圆 11"/>
            <p:cNvSpPr/>
            <p:nvPr/>
          </p:nvSpPr>
          <p:spPr>
            <a:xfrm>
              <a:off x="7020272" y="1005830"/>
              <a:ext cx="864096" cy="864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Picture 6" descr="F:\Y原创素材\4_ks02\PPT\PPT-5\PPT-056-2015工作总结\img\工作总结\image 3108.png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664" y="1145485"/>
              <a:ext cx="611312" cy="63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5630513" y="1654314"/>
            <a:ext cx="1007981" cy="1008112"/>
            <a:chOff x="1691680" y="2571750"/>
            <a:chExt cx="1008112" cy="1008112"/>
          </a:xfrm>
          <a:solidFill>
            <a:srgbClr val="FF0000"/>
          </a:solidFill>
        </p:grpSpPr>
        <p:sp>
          <p:nvSpPr>
            <p:cNvPr id="15" name="椭圆 14"/>
            <p:cNvSpPr/>
            <p:nvPr/>
          </p:nvSpPr>
          <p:spPr>
            <a:xfrm>
              <a:off x="1691680" y="2571750"/>
              <a:ext cx="1008112" cy="10081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Picture 7" descr="F:\Y原创素材\4_ks02\PPT\PPT-5\PPT-056-2015工作总结\img\工作总结\image 3072.png"/>
            <p:cNvPicPr>
              <a:picLocks noChangeAspect="1" noChangeArrowheads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375" y="2733437"/>
              <a:ext cx="630401" cy="630401"/>
            </a:xfrm>
            <a:prstGeom prst="rect">
              <a:avLst/>
            </a:prstGeom>
            <a:solidFill>
              <a:schemeClr val="tx2"/>
            </a:solidFill>
          </p:spPr>
        </p:pic>
      </p:grpSp>
      <p:grpSp>
        <p:nvGrpSpPr>
          <p:cNvPr id="17" name="组合 16"/>
          <p:cNvGrpSpPr/>
          <p:nvPr/>
        </p:nvGrpSpPr>
        <p:grpSpPr>
          <a:xfrm>
            <a:off x="8024343" y="1469598"/>
            <a:ext cx="719986" cy="720080"/>
            <a:chOff x="4283968" y="1203598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4283968" y="1203598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10" descr="F:\Y原创素材\4_ks02\PPT\PPT-5\PPT-056-2015工作总结\img\工作总结\image 3095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76" y="1310443"/>
              <a:ext cx="580559" cy="46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椭圆 19"/>
          <p:cNvSpPr/>
          <p:nvPr/>
        </p:nvSpPr>
        <p:spPr>
          <a:xfrm>
            <a:off x="5432148" y="4870052"/>
            <a:ext cx="431992" cy="432048"/>
          </a:xfrm>
          <a:prstGeom prst="ellipse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7622" y="2500858"/>
            <a:ext cx="6095207" cy="3204855"/>
            <a:chOff x="440999" y="1594012"/>
            <a:chExt cx="4572000" cy="2403639"/>
          </a:xfrm>
        </p:grpSpPr>
        <p:sp>
          <p:nvSpPr>
            <p:cNvPr id="5" name="矩形 4"/>
            <p:cNvSpPr/>
            <p:nvPr/>
          </p:nvSpPr>
          <p:spPr>
            <a:xfrm>
              <a:off x="495012" y="1594012"/>
              <a:ext cx="2128162" cy="331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“</a:t>
              </a:r>
              <a:r>
                <a:rPr lang="zh-CN" alt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线下采访</a:t>
              </a:r>
              <a:r>
                <a:rPr lang="en-US" altLang="zh-CN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”</a:t>
              </a:r>
              <a:r>
                <a:rPr lang="zh-CN" altLang="en-US" sz="1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形式的采用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40999" y="1851670"/>
              <a:ext cx="4572000" cy="21459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为了解到更广泛同学的</a:t>
              </a:r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更真实</a:t>
              </a:r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的信息检索问题，我们采用了线下采访的方式，通过面对面交流，营造轻松自然的沟通氛围。采访者可借助表情、肢体语言等细节观察受访者的情绪与态度，挖掘其潜藏的真实想法，实现深度沟通，获取更丰富、立体的信息；其次，当受访者对问题产生疑惑时，采访者能及时进行解释和引导，避免因误解造成信息偏差，保障回答的准确性；最后，线下采访的互动性强，采访者可根据受访者的回答灵活追问、调整问题，从而触及更多关键信息，这种灵活性是线上问卷难以企及的。</a:t>
              </a:r>
            </a:p>
          </p:txBody>
        </p:sp>
      </p:grpSp>
      <p:pic>
        <p:nvPicPr>
          <p:cNvPr id="6" name="图片 5" descr="采访照片"/>
          <p:cNvPicPr>
            <a:picLocks noChangeAspect="1"/>
          </p:cNvPicPr>
          <p:nvPr/>
        </p:nvPicPr>
        <p:blipFill>
          <a:blip r:embed="rId9"/>
          <a:srcRect t="13446" b="28179"/>
          <a:stretch>
            <a:fillRect/>
          </a:stretch>
        </p:blipFill>
        <p:spPr>
          <a:xfrm>
            <a:off x="6503035" y="2683510"/>
            <a:ext cx="5362575" cy="4173855"/>
          </a:xfrm>
          <a:prstGeom prst="rect">
            <a:avLst/>
          </a:prstGeom>
        </p:spPr>
      </p:pic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70" y="799465"/>
            <a:ext cx="2555240" cy="1336675"/>
          </a:xfrm>
          <a:prstGeom prst="ellipse">
            <a:avLst/>
          </a:prstGeom>
          <a:solidFill>
            <a:srgbClr val="47ABB9">
              <a:alpha val="43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0416 0.38518 C -0.27239 0.3571 -0.30347 0.38333 -0.20833 0.37963 C -0.19878 0.37932 -0.1894 0.37315 -0.1802 0.37037 C -0.15677 0.36296 -0.13211 0.35988 -0.10833 0.35741 C -0.08211 0.34352 -0.05381 0.3466 -0.02708 0.33704 C 0.00886 0.32438 0.04688 0.31327 0.08334 0.30741 C 0.10764 0.2966 0.08455 0.30525 0.12188 0.3 C 0.13577 0.29815 0.14862 0.29074 0.16251 0.28889 C 0.1856 0.27438 0.16823 0.28272 0.19167 0.27778 C 0.20174 0.27562 0.22188 0.27037 0.22188 0.27037 C 0.2448 0.25679 0.26962 0.24938 0.29376 0.2463 C 0.31042 0.23889 0.32622 0.22901 0.34271 0.22037 C 0.35678 0.21296 0.37136 0.20802 0.38542 0.2 C 0.39931 0.19197 0.41164 0.17809 0.42501 0.16852 C 0.43386 0.16234 0.44323 0.15802 0.45209 0.15185 C 0.4632 0.14414 0.47396 0.13364 0.48542 0.12778 C 0.49341 0.11821 0.50139 0.11234 0.50834 0.1 C 0.51441 0.0892 0.52101 0.07685 0.52813 0.06852 C 0.53681 0.05833 0.54514 0.04722 0.55313 0.03518 C 0.55556 0.01759 0.56441 0.00802 0.56876 -0.00741 C 0.57136 -0.01636 0.57501 -0.0213 0.57813 -0.02963 C 0.58351 -0.04383 0.58872 -0.05803 0.59376 -0.07222 C 0.59914 -0.08766 0.60678 -0.10093 0.61146 -0.11667 C 0.61789 -0.13827 0.62344 -0.16049 0.62813 -0.18333 C 0.629 -0.18766 0.63039 -0.19198 0.63126 -0.1963 C 0.63178 -0.19877 0.63178 -0.20124 0.6323 -0.2037 C 0.63351 -0.20988 0.63646 -0.22222 0.63646 -0.22222 C 0.63768 -0.2392 0.63837 -0.25556 0.64063 -0.27222 C 0.64028 -0.29383 0.64028 -0.31543 0.63959 -0.33704 C 0.63924 -0.34969 0.63612 -0.35926 0.6323 -0.36852 C 0.6283 -0.3784 0.62726 -0.38303 0.62188 -0.39259 C 0.61754 -0.40031 0.60973 -0.40216 0.60417 -0.40556 C 0.58681 -0.41574 0.56685 -0.41512 0.54896 -0.42037 C 0.50591 -0.41975 0.46285 -0.42006 0.4198 -0.41852 C 0.41181 -0.41821 0.39584 -0.41482 0.39584 -0.41482 C 0.38803 -0.41173 0.38091 -0.40772 0.37292 -0.40556 C 0.36685 -0.39815 0.35816 -0.39938 0.35105 -0.3963 C 0.34185 -0.39259 0.33178 -0.38858 0.32292 -0.38333 C 0.32119 -0.38241 0.31945 -0.38117 0.31771 -0.37963 C 0.31667 -0.3787 0.3158 -0.37685 0.31459 -0.37593 C 0.30973 -0.37253 0.30122 -0.36914 0.29584 -0.36667 C 0.28803 -0.35556 0.27709 -0.35185 0.26771 -0.34074 C 0.26528 -0.33796 0.26181 -0.33796 0.25938 -0.33519 C 0.24948 -0.32438 0.23959 -0.31667 0.22917 -0.30741 C 0.22327 -0.30216 0.21771 -0.29445 0.21146 -0.29074 C 0.20365 -0.27685 0.19185 -0.27222 0.1823 -0.26296 C 0.17587 -0.25648 0.17066 -0.24691 0.16355 -0.24259 C 0.15782 -0.23457 0.15122 -0.23056 0.1448 -0.22407 C 0.13004 -0.20957 0.11598 -0.19414 0.10209 -0.17778 C 0.09619 -0.16204 0.10591 -0.18642 0.09376 -0.16482 C 0.08959 -0.15741 0.08282 -0.14784 0.07917 -0.13889 C 0.07362 -0.12593 0.06789 -0.11142 0.06146 -0.1 C 0.05903 -0.08735 0.06251 -0.10247 0.05626 -0.08889 C 0.05556 -0.08735 0.05591 -0.08488 0.05521 -0.08333 C 0.05435 -0.08148 0.05296 -0.08117 0.05209 -0.07963 C 0.04983 -0.07562 0.0481 -0.07068 0.04584 -0.06667 C 0.04428 -0.05864 0.04132 -0.05833 0.03855 -0.05185 C 0.03195 -0.03704 0.03733 -0.04414 0.03126 -0.03704 C 0.02674 -0.025 0.01928 -0.01204 0.01146 -0.00741 C 0.00851 0.00031 0.00695 2.46914E-7 9.16667E-6 2.46914E-7 " pathEditMode="relative" ptsTypes="fffffffffffffffffffffffffffffffffffffffffffffffffffffffffff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3541 0.0463 C -0.52916 0.07377 -0.5184 0.09568 -0.50833 0.11852 C -0.49548 0.14784 -0.48368 0.17346 -0.46874 0.2 C -0.46649 0.20401 -0.46302 0.20556 -0.46041 0.20926 C -0.45434 0.21759 -0.44895 0.22901 -0.4427 0.23704 C -0.4401 0.24013 -0.43697 0.24136 -0.43437 0.24445 C -0.42638 0.25371 -0.41909 0.2642 -0.41145 0.27408 C -0.40833 0.27809 -0.40434 0.2784 -0.40104 0.28148 C -0.371 0.30988 -0.34461 0.3463 -0.31145 0.36296 C -0.27847 0.39969 -0.23506 0.41574 -0.19791 0.43519 C -0.18003 0.44445 -0.16145 0.45247 -0.14374 0.46296 C -0.13385 0.46883 -0.12604 0.47377 -0.11562 0.47593 C -0.09722 0.48889 -0.07743 0.49568 -0.05833 0.50556 C -0.02899 0.52099 -0.00138 0.53827 0.02917 0.54445 C 0.0408 0.55124 0.05244 0.55278 0.06459 0.55556 C 0.07518 0.56358 0.08768 0.57037 0.09896 0.57222 C 0.11754 0.58858 0.13681 0.59043 0.1573 0.59259 C 0.18785 0.6108 0.22639 0.60617 0.2573 0.60741 C 0.28004 0.60648 0.30244 0.60679 0.32501 0.60185 C 0.33334 0.59753 0.3415 0.59661 0.35001 0.59445 C 0.36129 0.5858 0.37032 0.58426 0.37917 0.56852 C 0.38316 0.54692 0.38195 0.55494 0.3823 0.50926 C 0.38264 0.46636 0.3856 0.35895 0.36876 0.30926 C 0.36719 0.2858 0.36042 0.26482 0.35417 0.24445 C 0.35087 0.23426 0.34948 0.22315 0.3448 0.21482 C 0.34254 0.20309 0.33716 0.19537 0.33334 0.18519 C 0.31997 0.14969 0.29827 0.12192 0.27709 0.10185 C 0.27448 0.09938 0.26181 0.09229 0.25938 0.09074 C 0.2566 0.08889 0.25365 0.08766 0.25105 0.08519 C 0.2481 0.08272 0.24566 0.0784 0.24271 0.07593 C 0.24011 0.07377 0.23698 0.07408 0.23438 0.07222 C 0.21928 0.06111 0.20608 0.04877 0.18959 0.04445 C 0.179 0.03364 0.16632 0.0284 0.15417 0.02593 C 0.13299 0.0071 0.10417 0.01019 0.0823 0.00926 C 0.06233 -0.00494 0.03994 0.00617 0.01876 0.00185 C 0.01025 -0.00185 0.01598 4.93827E-7 7.5E-6 4.93827E-7 " pathEditMode="relative" ptsTypes="fffffffffffffffffffffffffffffffffff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0417 0.21481 C 0.1941 0.26389 0.17274 0.28673 0.15208 0.32006 C 0.13785 0.34352 0.12205 0.36111 0.10521 0.37777 C 0.09583 0.38703 0.08594 0.4 0.07604 0.4074 C 0.05208 0.42531 0.08229 0.39413 0.05625 0.41852 C 0.05295 0.4216 0.05035 0.42685 0.04688 0.42963 C 0.02361 0.44907 -0.00816 0.4716 -0.03333 0.48148 C -0.04687 0.49352 -0.06892 0.5037 -0.08437 0.5074 C -0.10104 0.51142 -0.09965 0.50648 -0.11788 0.51296 C -0.14323 0.52191 -0.16875 0.52963 -0.19479 0.53333 C -0.20937 0.53765 -0.22396 0.54166 -0.23872 0.54444 C -0.26372 0.55555 -0.29062 0.5571 -0.31667 0.55926 C -0.4033 0.57623 -0.50556 0.56049 -0.58125 0.55926 C -0.58281 0.55895 -0.59479 0.5574 -0.59792 0.55555 C -0.60052 0.55432 -0.6026 0.55123 -0.60521 0.55 C -0.60937 0.54815 -0.61771 0.54629 -0.61771 0.54629 C -0.63472 0.53117 -0.61267 0.54938 -0.63125 0.53889 C -0.63559 0.53642 -0.63941 0.53148 -0.64375 0.52963 C -0.64983 0.52716 -0.65573 0.525 -0.66146 0.52037 C -0.67396 0.51049 -0.68212 0.49382 -0.68958 0.47407 C -0.69149 0.46913 -0.69167 0.46111 -0.69271 0.45555 C -0.69236 0.44444 -0.69253 0.43333 -0.69167 0.42222 C -0.69115 0.41574 -0.68854 0.41389 -0.68646 0.40926 C -0.68056 0.3966 -0.67535 0.37994 -0.66979 0.36666 C -0.66684 0.35956 -0.66476 0.34753 -0.66146 0.34074 C -0.65347 0.32407 -0.64601 0.30617 -0.63854 0.28889 C -0.63385 0.27839 -0.63021 0.26666 -0.625 0.2574 C -0.61753 0.24413 -0.60764 0.21142 -0.59792 0.20555 C -0.58854 0.18889 -0.58142 0.17191 -0.56875 0.16296 C -0.56424 0.15216 -0.55955 0.14598 -0.55208 0.14259 C -0.54323 0.1321 -0.53351 0.12623 -0.52396 0.11852 C -0.50972 0.1071 -0.49583 0.09537 -0.48021 0.09074 C -0.46354 0.07592 -0.44219 0.07685 -0.42396 0.07407 C -0.40781 0.0645 -0.41997 0.07037 -0.38646 0.07222 C -0.37552 0.0787 -0.3651 0.08796 -0.35417 0.09444 C -0.34965 0.10031 -0.3467 0.10123 -0.34167 0.10555 C -0.32153 0.12345 -0.30503 0.14136 -0.28229 0.14815 C -0.27396 0.15555 -0.26424 0.15339 -0.25521 0.15555 C -0.15573 0.15247 -0.17431 0.15895 -0.12604 0.14815 C -0.11944 0.14105 -0.11181 0.13703 -0.10417 0.13518 C -0.09722 0.13117 -0.09306 0.12777 -0.08542 0.12592 C -0.07083 0.11728 -0.07726 0.11975 -0.06667 0.11666 C -0.05868 0.1108 -0.05 0.10308 -0.04167 0.1 C -0.03802 0.09568 -0.03472 0.09413 -0.03125 0.08889 C -0.02691 0.0824 -0.01736 0.06173 -0.01458 0.05185 C -0.01267 0.04506 -0.01059 0.03981 -0.00833 0.03333 C -0.00712 0.02963 -0.00417 0.02222 -0.00417 0.02222 C -0.00312 0.01512 5.55556E-7 0.00895 5.55556E-7 2.59259E-6 " pathEditMode="relative" ptsTypes="fffffffffffffffffffffffffffffffffffffffffffffff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3646 -0.53488 C 0.63386 -0.50803 0.6375 -0.54136 0.6323 -0.51081 C 0.62917 -0.4926 0.62934 -0.47223 0.62709 -0.45371 C 0.62396 -0.38673 0.61875 -0.31482 0.60313 -0.2534 C 0.60052 -0.22994 0.59636 -0.20772 0.59271 -0.18488 C 0.5882 -0.15648 0.58525 -0.1284 0.57813 -0.10155 C 0.57188 -0.07778 0.56893 -0.05155 0.55938 -0.03118 C 0.55382 -0.00494 0.55782 -0.02068 0.5448 0.01512 L 0.5448 0.01512 C 0.53941 0.03642 0.5316 0.05339 0.52396 0.07253 C 0.51598 0.09259 0.50868 0.1145 0.49896 0.13148 C 0.48559 0.15555 0.46146 0.18487 0.4448 0.2 C 0.43438 0.21018 0.42414 0.21419 0.41355 0.22253 C 0.4099 0.22561 0.40677 0.23055 0.40313 0.23364 C 0.38716 0.24722 0.3691 0.25247 0.35209 0.25926 C 0.34202 0.26389 0.33316 0.27006 0.32292 0.27253 C 0.30486 0.27191 0.28681 0.27191 0.26875 0.27037 C 0.26059 0.27006 0.25087 0.26234 0.24271 0.25926 C 0.23525 0.25277 0.22761 0.25123 0.2198 0.2466 C 0.21459 0.24352 0.21059 0.23796 0.20521 0.23549 C 0.19636 0.22592 0.18316 0.22068 0.17292 0.21697 C 0.16945 0.21296 0.16632 0.21142 0.1625 0.20956 C 0.15851 0.20247 0.1566 0.20185 0.15105 0.2 C 0.14219 0.18981 0.13177 0.18302 0.12292 0.17253 C 0.11302 0.1608 0.10677 0.14845 0.09584 0.14105 C 0.09167 0.12963 0.08108 0.12098 0.075 0.11142 C 0.06771 0.1 0.06129 0.08765 0.05313 0.07808 C 0.04827 0.06481 0.03993 0.05648 0.03334 0.04629 C 0.02709 0.03673 0.03177 0.04043 0.02605 0.03734 C 0.025 0.03549 0.02414 0.03302 0.02292 0.03179 C 0.02205 0.03055 0.02066 0.03086 0.0198 0.02994 C 0.01511 0.02345 0.01198 0.01481 0.00625 0.01142 C 0.00226 0.00401 0.00434 0.0074 5.55556E-7 3.08642E-6 " pathEditMode="relative" ptsTypes="fffffffFffffffffffffffffffffffff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3438 0.03333 C 0.82969 0.025 0.82656 0.01697 0.82292 0.0074 C 0.8191 -0.01636 0.82327 0.00432 0.81354 -0.02408 C 0.81198 -0.02871 0.81059 -0.03395 0.80938 -0.03889 C 0.80886 -0.04074 0.80886 -0.0426 0.80834 -0.04445 C 0.80295 -0.06358 0.80781 -0.04352 0.80104 -0.06297 C 0.79497 -0.08056 0.78959 -0.1 0.78438 -0.11852 C 0.78143 -0.12901 0.78021 -0.13827 0.77604 -0.14815 C 0.77379 -0.1605 0.76875 -0.17408 0.76354 -0.18334 C 0.75695 -0.21883 0.72483 -0.22439 0.70834 -0.22778 C 0.68472 -0.22593 0.66111 -0.22439 0.6375 -0.22222 C 0.62847 -0.2213 0.62014 -0.21235 0.6125 -0.20556 C 0.61059 -0.20401 0.60834 -0.20463 0.60625 -0.20371 C 0.59705 -0.19969 0.58542 -0.19074 0.57709 -0.18334 C 0.57014 -0.17716 0.56406 -0.16821 0.55625 -0.16482 C 0.53629 -0.14352 0.51684 -0.11667 0.49896 -0.09074 C 0.48646 -0.07253 0.4691 -0.06389 0.45417 -0.05371 C 0.43438 -0.04013 0.41493 -0.0284 0.39375 -0.02408 C 0.36459 -0.01111 0.33264 -0.01636 0.30417 -0.03334 C 0.29965 -0.03611 0.29375 -0.03704 0.28959 -0.04074 C 0.28004 -0.04908 0.27066 -0.06389 0.26146 -0.07037 C 0.25695 -0.0784 0.25122 -0.08272 0.24584 -0.08889 C 0.24167 -0.09383 0.2382 -0.1 0.23438 -0.10556 C 0.2191 -0.12778 0.2059 -0.15648 0.18959 -0.17593 C 0.1816 -0.18519 0.17396 -0.19753 0.16459 -0.20185 C 0.1599 -0.21019 0.15417 -0.21482 0.14792 -0.21852 C 0.14149 -0.22716 0.1349 -0.22963 0.12709 -0.23148 C 0.12118 -0.2355 0.11788 -0.23735 0.11146 -0.23889 C 0.10295 -0.24383 0.09427 -0.24506 0.08542 -0.24815 C 0.06563 -0.24753 0.04584 -0.24753 0.02604 -0.2463 C 0.02413 -0.2463 0.01997 -0.24167 0.01875 -0.24074 C 0.00955 -0.23426 -0.00087 -0.22685 -0.00833 -0.21482 C -0.01389 -0.20587 -0.01788 -0.19599 -0.02291 -0.18704 C -0.0243 -0.17994 -0.02726 -0.17716 -0.02916 -0.17037 C -0.0342 -0.15278 -0.03785 -0.13426 -0.04062 -0.11482 C -0.04028 -0.08951 -0.04045 -0.0642 -0.03958 -0.03889 C -0.03889 -0.02006 -0.02309 -0.01297 -0.01458 -0.00926 C -0.01076 -0.00463 -0.00573 2.46914E-7 2.77778E-6 2.46914E-7 " pathEditMode="relative" ptsTypes="fffffffffffffffffffffffffffffffffffff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33283 -0.417596 C -0.432593 -0.412036 -0.432243 -0.405866 -0.431203 -0.400926 C -0.430513 -0.396606 -0.428773 -0.393826 -0.428083 -0.389816 C -0.421133 -0.348146 -0.416273 -0.305246 -0.408283 -0.263886 C -0.400653 -0.223766 -0.390233 -0.187036 -0.380163 -0.149076 C -0.371833 -0.117596 -0.365403 -0.0845659 -0.357243 -0.0527759 C -0.349263 -0.0216059 -0.337633 0.00586407 -0.329123 0.0361141 C -0.325993 0.0475341 -0.325473 0.0617341 -0.320783 0.0712941 C -0.305513 0.103084 -0.323913 0.0626541 -0.309333 0.102774 C -0.302563 0.121604 -0.293533 0.139194 -0.285373 0.156484 C -0.283113 0.161424 -0.282243 0.167904 -0.280163 0.173144 C -0.272173 0.192594 -0.262803 0.212034 -0.254123 0.230554 C -0.248743 0.241974 -0.238673 0.250314 -0.232243 0.260184 C -0.224433 0.271914 -0.217493 0.282714 -0.209333 0.293524 C -0.201343 0.304324 -0.195443 0.320684 -0.186413 0.328704 C -0.173913 0.339814 -0.163843 0.357404 -0.152033 0.369444 C -0.121313 0.400614 -0.162283 0.353704 -0.137453 0.380554 C -0.125133 0.394134 -0.114533 0.414194 -0.0999529 0.419444 C -0.0895329 0.431794 -0.0812029 0.436114 -0.0687029 0.437964 C -0.0582829 0.448764 -0.0471729 0.448454 -0.0353729 0.452774 C -0.0266929 0.451544 -0.0178329 0.451854 -0.00933291 0.449074 C -0.00394292 0.447224 -0.00290291 0.422224 -0.00203292 0.417594 C 0.00195708 0.394444 0.00473709 0.373764 0.00629708 0.349074 C 0.00594708 0.292284 0.00629708 0.235494 0.00525708 0.178704 C 0.00507708 0.171604 0.00195708 0.165434 0.00108708 0.158334 C -0.00117292 0.137964 -0.00516292 0.113894 -0.0134929 0.0990741 C -0.0148829 0.0885841 -0.0183529 0.0805541 -0.0207829 0.0712941 C -0.0289429 0.0388941 -0.0180129 0.0787041 -0.0239129 0.0509241 C -0.0263429 0.0391941 -0.0313829 0.0228441 -0.0364129 0.0138941 C -0.0381529 0.00493407 -0.0405799 0.00833408 -0.0405799 -0.000923704 L -0.433283 -0.417596 Z " pathEditMode="relative" rAng="0" ptsTypes="fffffffffffffffffffffffffffff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0" y="43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ldLvl="0" animBg="1"/>
      <p:bldP spid="9" grpId="1" bldLvl="0" animBg="1"/>
      <p:bldP spid="9" grpId="2" bldLvl="0" animBg="1"/>
      <p:bldP spid="10" grpId="0" bldLvl="0" animBg="1"/>
      <p:bldP spid="10" grpId="1" bldLvl="0" animBg="1"/>
      <p:bldP spid="10" grpId="2" bldLvl="0" animBg="1"/>
      <p:bldP spid="20" grpId="0" bldLvl="0" animBg="1"/>
      <p:bldP spid="20" grpId="1" bldLvl="0" animBg="1"/>
      <p:bldP spid="20" grpId="2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实施方案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2"/>
          <p:cNvGrpSpPr/>
          <p:nvPr>
            <p:custDataLst>
              <p:tags r:id="rId1"/>
            </p:custDataLst>
          </p:nvPr>
        </p:nvGrpSpPr>
        <p:grpSpPr bwMode="auto">
          <a:xfrm>
            <a:off x="8129026" y="2644082"/>
            <a:ext cx="2226443" cy="2146300"/>
            <a:chOff x="0" y="0"/>
            <a:chExt cx="1671177" cy="1609411"/>
          </a:xfrm>
        </p:grpSpPr>
        <p:sp>
          <p:nvSpPr>
            <p:cNvPr id="35" name="右箭头 55"/>
            <p:cNvSpPr/>
            <p:nvPr>
              <p:custDataLst>
                <p:tags r:id="rId29"/>
              </p:custDataLst>
            </p:nvPr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36" name="TextBox 14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80641" y="543095"/>
              <a:ext cx="521235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05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37" name="组合 15"/>
          <p:cNvGrpSpPr/>
          <p:nvPr>
            <p:custDataLst>
              <p:tags r:id="rId2"/>
            </p:custDataLst>
          </p:nvPr>
        </p:nvGrpSpPr>
        <p:grpSpPr bwMode="auto">
          <a:xfrm>
            <a:off x="6404166" y="2644082"/>
            <a:ext cx="2364010" cy="2146300"/>
            <a:chOff x="0" y="0"/>
            <a:chExt cx="1773781" cy="1609411"/>
          </a:xfrm>
        </p:grpSpPr>
        <p:grpSp>
          <p:nvGrpSpPr>
            <p:cNvPr id="38" name="组合 1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40" name="右箭头 55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41" name="右箭头 55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39" name="TextBox 1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81551" y="543095"/>
              <a:ext cx="507812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04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42" name="组合 20"/>
          <p:cNvGrpSpPr/>
          <p:nvPr>
            <p:custDataLst>
              <p:tags r:id="rId3"/>
            </p:custDataLst>
          </p:nvPr>
        </p:nvGrpSpPr>
        <p:grpSpPr bwMode="auto">
          <a:xfrm>
            <a:off x="4785128" y="2644082"/>
            <a:ext cx="2364008" cy="2146300"/>
            <a:chOff x="0" y="0"/>
            <a:chExt cx="1773781" cy="1609411"/>
          </a:xfrm>
        </p:grpSpPr>
        <p:grpSp>
          <p:nvGrpSpPr>
            <p:cNvPr id="43" name="组合 21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45" name="右箭头 55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46" name="右箭头 55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44" name="TextBox 22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81551" y="543095"/>
              <a:ext cx="518638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03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47" name="组合 25"/>
          <p:cNvGrpSpPr/>
          <p:nvPr>
            <p:custDataLst>
              <p:tags r:id="rId4"/>
            </p:custDataLst>
          </p:nvPr>
        </p:nvGrpSpPr>
        <p:grpSpPr bwMode="auto">
          <a:xfrm>
            <a:off x="3166087" y="2644082"/>
            <a:ext cx="2364010" cy="2146300"/>
            <a:chOff x="0" y="0"/>
            <a:chExt cx="1773781" cy="1609411"/>
          </a:xfrm>
        </p:grpSpPr>
        <p:grpSp>
          <p:nvGrpSpPr>
            <p:cNvPr id="48" name="组合 2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50" name="右箭头 55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51" name="右箭头 5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49" name="TextBox 27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81551" y="543095"/>
              <a:ext cx="509015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02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grpSp>
        <p:nvGrpSpPr>
          <p:cNvPr id="52" name="组合 31"/>
          <p:cNvGrpSpPr/>
          <p:nvPr>
            <p:custDataLst>
              <p:tags r:id="rId5"/>
            </p:custDataLst>
          </p:nvPr>
        </p:nvGrpSpPr>
        <p:grpSpPr bwMode="auto">
          <a:xfrm>
            <a:off x="1547051" y="2644082"/>
            <a:ext cx="2366125" cy="2146300"/>
            <a:chOff x="0" y="0"/>
            <a:chExt cx="1773781" cy="1609411"/>
          </a:xfrm>
        </p:grpSpPr>
        <p:grpSp>
          <p:nvGrpSpPr>
            <p:cNvPr id="53" name="组合 32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55" name="右箭头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56" name="右箭头 55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</p:grpSp>
        <p:sp>
          <p:nvSpPr>
            <p:cNvPr id="54" name="TextBox 33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81551" y="543095"/>
              <a:ext cx="465299" cy="49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700">
                  <a:solidFill>
                    <a:srgbClr val="FFFFFF"/>
                  </a:solidFill>
                  <a:latin typeface="Impact" panose="020B0806030902050204" pitchFamily="34" charset="0"/>
                  <a:ea typeface="+mn-ea"/>
                  <a:cs typeface="+mn-ea"/>
                </a:rPr>
                <a:t>01</a:t>
              </a:r>
              <a:endParaRPr lang="zh-CN" altLang="en-US" sz="3700">
                <a:solidFill>
                  <a:srgbClr val="FFFFFF"/>
                </a:solidFill>
                <a:latin typeface="Impact" panose="020B0806030902050204" pitchFamily="34" charset="0"/>
                <a:ea typeface="+mn-ea"/>
                <a:cs typeface="+mn-ea"/>
              </a:endParaRPr>
            </a:p>
          </p:txBody>
        </p:sp>
      </p:grpSp>
      <p:cxnSp>
        <p:nvCxnSpPr>
          <p:cNvPr id="57" name="直接连接符 36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2027469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矩形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175617" y="1604799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）在十一月中下旬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制作调查问卷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，并在十二月下旬手机问卷进行数据整合分析</a:t>
            </a:r>
          </a:p>
        </p:txBody>
      </p:sp>
      <p:cxnSp>
        <p:nvCxnSpPr>
          <p:cNvPr id="59" name="直接连接符 38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V="1">
            <a:off x="3610529" y="4709949"/>
            <a:ext cx="0" cy="1166283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矩形 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58678" y="5061317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）在一月到二月之间找到信息收集能力相对较弱的同学，分别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采访并收集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相关问题</a:t>
            </a:r>
          </a:p>
        </p:txBody>
      </p:sp>
      <p:cxnSp>
        <p:nvCxnSpPr>
          <p:cNvPr id="61" name="直接连接符 40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V="1">
            <a:off x="5028511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矩形 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174544" y="1604799"/>
            <a:ext cx="2524854" cy="72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3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）在二月至三月，询问有相关困难的同学，对这些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问题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进行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分析</a:t>
            </a:r>
          </a:p>
        </p:txBody>
      </p:sp>
      <p:cxnSp>
        <p:nvCxnSpPr>
          <p:cNvPr id="63" name="直接连接符 43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 flipV="1">
            <a:off x="6603106" y="4709949"/>
            <a:ext cx="0" cy="1166283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矩形 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51255" y="5061317"/>
            <a:ext cx="252485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）五月左右，尝试开展信息收集技巧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分享沙龙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，并尝试联系图书馆等组织，请专业的老师进行心得分享</a:t>
            </a:r>
          </a:p>
        </p:txBody>
      </p:sp>
      <p:cxnSp>
        <p:nvCxnSpPr>
          <p:cNvPr id="65" name="直接连接符 51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V="1">
            <a:off x="8129025" y="1685231"/>
            <a:ext cx="0" cy="1166284"/>
          </a:xfrm>
          <a:prstGeom prst="line">
            <a:avLst/>
          </a:prstGeom>
          <a:noFill/>
          <a:ln w="6350">
            <a:solidFill>
              <a:srgbClr val="0070C0">
                <a:alpha val="98038"/>
              </a:srgbClr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矩形 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275057" y="1604799"/>
            <a:ext cx="252485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4" rIns="121908" bIns="60954">
            <a:spAutoFit/>
          </a:bodyPr>
          <a:lstStyle/>
          <a:p>
            <a:pPr algn="just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5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）通过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CC98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论坛等渠道</a:t>
            </a:r>
            <a:r>
              <a:rPr lang="zh-CN" altLang="en-US" sz="1300" dirty="0">
                <a:solidFill>
                  <a:srgbClr val="FF0000"/>
                </a:solidFill>
                <a:latin typeface="+mn-ea"/>
                <a:cs typeface="+mn-ea"/>
              </a:rPr>
              <a:t>推广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，让更多同学得到信息检索能力的提升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926" y="377523"/>
            <a:ext cx="10515600" cy="580806"/>
          </a:xfrm>
        </p:spPr>
        <p:txBody>
          <a:bodyPr>
            <a:noAutofit/>
          </a:bodyPr>
          <a:lstStyle/>
          <a:p>
            <a:r>
              <a:rPr lang="zh-CN" altLang="en-US" sz="3600" dirty="0">
                <a:cs typeface="+mn-ea"/>
              </a:rPr>
              <a:t>时间流程图</a:t>
            </a:r>
            <a:endParaRPr lang="zh-CN" altLang="en-US" sz="3600" dirty="0">
              <a:ea typeface="+mn-ea"/>
              <a:cs typeface="+mn-ea"/>
            </a:endParaRPr>
          </a:p>
        </p:txBody>
      </p:sp>
      <p:sp>
        <p:nvSpPr>
          <p:cNvPr id="8" name="PA_椭圆 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47980" y="0"/>
            <a:ext cx="2555240" cy="1336675"/>
          </a:xfrm>
          <a:prstGeom prst="ellipse">
            <a:avLst/>
          </a:prstGeom>
          <a:solidFill>
            <a:srgbClr val="47ABB9">
              <a:alpha val="43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utoUpdateAnimBg="0"/>
      <p:bldP spid="60" grpId="0" autoUpdateAnimBg="0"/>
      <p:bldP spid="62" grpId="0" autoUpdateAnimBg="0"/>
      <p:bldP spid="64" grpId="0" autoUpdateAnimBg="0"/>
      <p:bldP spid="6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2555240" cy="1336675"/>
          </a:xfrm>
          <a:prstGeom prst="ellipse">
            <a:avLst/>
          </a:prstGeom>
          <a:solidFill>
            <a:srgbClr val="47ABB9">
              <a:alpha val="2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55" y="737870"/>
            <a:ext cx="243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Part One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9311" y="237823"/>
            <a:ext cx="10515600" cy="580806"/>
          </a:xfrm>
        </p:spPr>
        <p:txBody>
          <a:bodyPr/>
          <a:lstStyle/>
          <a:p>
            <a:r>
              <a:rPr lang="zh-CN" altLang="en-US"/>
              <a:t>调查问卷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93980" y="2312670"/>
            <a:ext cx="318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信息收集问卷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871" t="1820" r="57562" b="3525"/>
          <a:stretch>
            <a:fillRect/>
          </a:stretch>
        </p:blipFill>
        <p:spPr>
          <a:xfrm>
            <a:off x="2837180" y="0"/>
            <a:ext cx="47752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880" y="1530350"/>
            <a:ext cx="3493770" cy="4367530"/>
          </a:xfrm>
          <a:prstGeom prst="rect">
            <a:avLst/>
          </a:prstGeom>
        </p:spPr>
      </p:pic>
      <p:pic>
        <p:nvPicPr>
          <p:cNvPr id="21" name="图片 20" descr="蓝色科技线条背景矢量素材_爱给网_aigei_co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7760"/>
            <a:ext cx="1962785" cy="190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5MGQ1N2Y3OTBkNmVmMzEyNTM3MmVlOWI3ZTZlY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4,&quot;left&quot;:83.4488188976378,&quot;top&quot;:150.30141732283465,&quot;width&quot;:792.662440944882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78574803149604,&quot;left&quot;:418.6983464566929,&quot;top&quot;:72.81291338582677,&quot;width&quot;:448.2144881889762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4167716535433,&quot;left&quot;:121.81503937007874,&quot;top&quot;:126.36212598425197,&quot;width&quot;:728.571732283464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DIAGRAM_VIRTUALLY_FRAME" val="{&quot;height&quot;:360.78574803149604,&quot;left&quot;:418.6983464566929,&quot;top&quot;:72.81291338582677,&quot;width&quot;:448.2144881889762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1.7514960629921,&quot;left&quot;:61.04228346456692,&quot;top&quot;:124.91472440944881,&quot;width&quot;:852.0025196850393}"/>
</p:tagLst>
</file>

<file path=ppt/theme/theme1.xml><?xml version="1.0" encoding="utf-8"?>
<a:theme xmlns:a="http://schemas.openxmlformats.org/drawingml/2006/main" name="Office 主题">
  <a:themeElements>
    <a:clrScheme name="自定义 1367">
      <a:dk1>
        <a:sysClr val="windowText" lastClr="000000"/>
      </a:dk1>
      <a:lt1>
        <a:sysClr val="window" lastClr="FFFFFF"/>
      </a:lt1>
      <a:dk2>
        <a:srgbClr val="47ABB9"/>
      </a:dk2>
      <a:lt2>
        <a:srgbClr val="92CED6"/>
      </a:lt2>
      <a:accent1>
        <a:srgbClr val="92CED6"/>
      </a:accent1>
      <a:accent2>
        <a:srgbClr val="47ABB9"/>
      </a:accent2>
      <a:accent3>
        <a:srgbClr val="92CED6"/>
      </a:accent3>
      <a:accent4>
        <a:srgbClr val="47ABB9"/>
      </a:accent4>
      <a:accent5>
        <a:srgbClr val="92CED6"/>
      </a:accent5>
      <a:accent6>
        <a:srgbClr val="47ABB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712</Words>
  <Application>Microsoft Office PowerPoint</Application>
  <PresentationFormat>宽屏</PresentationFormat>
  <Paragraphs>97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宋体</vt:lpstr>
      <vt:lpstr>微软雅黑</vt:lpstr>
      <vt:lpstr>微软雅黑 Light</vt:lpstr>
      <vt:lpstr>Arial</vt:lpstr>
      <vt:lpstr>Arial Black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时间流程图</vt:lpstr>
      <vt:lpstr>调查问卷</vt:lpstr>
      <vt:lpstr>线下采访</vt:lpstr>
      <vt:lpstr>问题分析</vt:lpstr>
      <vt:lpstr>分享沙龙</vt:lpstr>
      <vt:lpstr>宣传推广</vt:lpstr>
      <vt:lpstr>实施方案</vt:lpstr>
      <vt:lpstr>PowerPoint 演示文稿</vt:lpstr>
      <vt:lpstr>可能风险及解决方案</vt:lpstr>
      <vt:lpstr>PowerPoint 演示文稿</vt:lpstr>
      <vt:lpstr>成果展示</vt:lpstr>
      <vt:lpstr>PowerPoint 演示文稿</vt:lpstr>
      <vt:lpstr>经费使用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铭源 何</cp:lastModifiedBy>
  <cp:revision>63</cp:revision>
  <dcterms:created xsi:type="dcterms:W3CDTF">2015-05-05T08:02:00Z</dcterms:created>
  <dcterms:modified xsi:type="dcterms:W3CDTF">2025-05-11T15:53:17Z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E5E2A42CCB494484A725C42007C4F7D1_12</vt:lpwstr>
  </property>
</Properties>
</file>